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8" r:id="rId3"/>
    <p:sldId id="315" r:id="rId4"/>
    <p:sldId id="294" r:id="rId5"/>
    <p:sldId id="300" r:id="rId6"/>
    <p:sldId id="259" r:id="rId7"/>
    <p:sldId id="264" r:id="rId8"/>
    <p:sldId id="302" r:id="rId9"/>
    <p:sldId id="296" r:id="rId10"/>
    <p:sldId id="297" r:id="rId11"/>
    <p:sldId id="298" r:id="rId12"/>
    <p:sldId id="299" r:id="rId13"/>
    <p:sldId id="322" r:id="rId14"/>
    <p:sldId id="303" r:id="rId15"/>
    <p:sldId id="304" r:id="rId16"/>
    <p:sldId id="307" r:id="rId17"/>
    <p:sldId id="318" r:id="rId18"/>
    <p:sldId id="260" r:id="rId19"/>
    <p:sldId id="308" r:id="rId20"/>
    <p:sldId id="261" r:id="rId21"/>
    <p:sldId id="311" r:id="rId22"/>
    <p:sldId id="262" r:id="rId23"/>
    <p:sldId id="319" r:id="rId24"/>
    <p:sldId id="320" r:id="rId25"/>
    <p:sldId id="321" r:id="rId26"/>
    <p:sldId id="313" r:id="rId27"/>
    <p:sldId id="316" r:id="rId28"/>
    <p:sldId id="323" r:id="rId29"/>
  </p:sldIdLst>
  <p:sldSz cx="9144000" cy="5143500" type="screen16x9"/>
  <p:notesSz cx="6858000" cy="9144000"/>
  <p:embeddedFontLst>
    <p:embeddedFont>
      <p:font typeface="Algerian" panose="04020705040A02060702" pitchFamily="82" charset="0"/>
      <p:regular r:id="rId31"/>
    </p:embeddedFont>
    <p:embeddedFont>
      <p:font typeface="Calibri" panose="020F0502020204030204" pitchFamily="34" charset="0"/>
      <p:regular r:id="rId32"/>
      <p:bold r:id="rId33"/>
      <p:italic r:id="rId34"/>
      <p:boldItalic r:id="rId35"/>
    </p:embeddedFont>
    <p:embeddedFont>
      <p:font typeface="EB Garamond" panose="020B0604020202020204" charset="0"/>
      <p:regular r:id="rId36"/>
      <p:bold r:id="rId37"/>
      <p:italic r:id="rId38"/>
      <p:boldItalic r:id="rId39"/>
    </p:embeddedFont>
    <p:embeddedFont>
      <p:font typeface="Fira Sans Extra Condensed Medium" panose="020B0604020202020204" charset="0"/>
      <p:regular r:id="rId40"/>
      <p:bold r:id="rId41"/>
      <p:italic r:id="rId42"/>
      <p:boldItalic r:id="rId43"/>
    </p:embeddedFont>
    <p:embeddedFont>
      <p:font typeface="Harlow Solid Italic" panose="04030604020F02020D02" pitchFamily="82" charset="0"/>
      <p:italic r:id="rId44"/>
    </p:embeddedFont>
    <p:embeddedFont>
      <p:font typeface="Montserrat Black" panose="020B0604020202020204" charset="0"/>
      <p:bold r:id="rId45"/>
      <p:boldItalic r:id="rId46"/>
    </p:embeddedFont>
    <p:embeddedFont>
      <p:font typeface="Montserrat ExtraBold" panose="020B0604020202020204" charset="0"/>
      <p:bold r:id="rId47"/>
      <p:boldItalic r:id="rId48"/>
    </p:embeddedFont>
    <p:embeddedFont>
      <p:font typeface="Montserrat Light" panose="020B0604020202020204" charset="0"/>
      <p:regular r:id="rId49"/>
      <p:bold r:id="rId50"/>
      <p:italic r:id="rId51"/>
      <p:boldItalic r:id="rId52"/>
    </p:embeddedFont>
    <p:embeddedFont>
      <p:font typeface="Squada One"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BCABE9-F465-4104-BF47-69DDB04FB9CA}">
  <a:tblStyle styleId="{67BCABE9-F465-4104-BF47-69DDB04FB9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11" autoAdjust="0"/>
  </p:normalViewPr>
  <p:slideViewPr>
    <p:cSldViewPr snapToGrid="0">
      <p:cViewPr varScale="1">
        <p:scale>
          <a:sx n="69" d="100"/>
          <a:sy n="69" d="100"/>
        </p:scale>
        <p:origin x="48"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everyone, my name is Jack Fong. Today, I will be presenting my project about Singapore HDB resale price prediction.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a8f1e756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0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This dataset only has 10 predictors. So, I did research and feature engineering to add new features that might able to improve the prediction.</a:t>
            </a:r>
          </a:p>
          <a:p>
            <a:pPr marL="0" indent="0">
              <a:lnSpc>
                <a:spcPct val="100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Steve Martin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5991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new features that I have added are about the distance to various facilities and amenities using haversine formula.</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Hawker center that we can grab our meal,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mrt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station to take the rail network, shopping mall, a one stop destination for everything, CBD area, kindergarten/childcare center/pre-school for the busy parents and primary school.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07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have also included the number of bedroom and bathroom into the features list.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325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Now, I have 17 predictors.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Next, I have selected 4 features to look at the relationship between the predicted variables with the target variable.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7153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scatter plot shows the relationship between the floor area versus the resale price. What could we interpret from this plot. </a:t>
            </a:r>
          </a:p>
          <a:p>
            <a:pPr marL="158750" indent="0">
              <a:buNone/>
            </a:pPr>
            <a:r>
              <a:rPr lang="en-US" dirty="0"/>
              <a:t>You can see that there are some outliers that lie an abnormal distance from other data which will be removed later. </a:t>
            </a:r>
            <a:r>
              <a:rPr lang="en-US" sz="1100" b="0" i="0" u="none" strike="noStrike" cap="none" dirty="0">
                <a:solidFill>
                  <a:srgbClr val="000000"/>
                </a:solidFill>
                <a:effectLst/>
                <a:latin typeface="Helvetica Neue"/>
                <a:cs typeface="Arial"/>
                <a:sym typeface="Arial"/>
              </a:rPr>
              <a:t>Outliers can have a disproportionate effect on statistical results which can result in misleading interpretations</a:t>
            </a:r>
          </a:p>
          <a:p>
            <a:pPr marL="158750" indent="0">
              <a:buNone/>
            </a:pPr>
            <a:r>
              <a:rPr lang="en-US" dirty="0"/>
              <a:t>The orange diagonal line tell us that the floor area has the positive relationship with the resale price, which mean the increase of the floor area will lead to higher resale price. </a:t>
            </a:r>
          </a:p>
        </p:txBody>
      </p:sp>
    </p:spTree>
    <p:extLst>
      <p:ext uri="{BB962C8B-B14F-4D97-AF65-F5344CB8AC3E}">
        <p14:creationId xmlns:p14="http://schemas.microsoft.com/office/powerpoint/2010/main" val="393662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This is the boxplot of month and year features versus resale price, you can see that the median resale price of the subset are almost similar, which mean the subsets is likely to have very similar variances, thus, it is not useful for the prediction.</a:t>
            </a:r>
            <a:endParaRPr lang="en-SG" dirty="0"/>
          </a:p>
        </p:txBody>
      </p:sp>
    </p:spTree>
    <p:extLst>
      <p:ext uri="{BB962C8B-B14F-4D97-AF65-F5344CB8AC3E}">
        <p14:creationId xmlns:p14="http://schemas.microsoft.com/office/powerpoint/2010/main" val="2176214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Helvetica Neue"/>
              </a:rPr>
              <a:t>This is flat type versus resale price. As you can see from the box plot, the median </a:t>
            </a:r>
            <a:r>
              <a:rPr lang="en-US" dirty="0"/>
              <a:t>resale price</a:t>
            </a:r>
            <a:r>
              <a:rPr lang="en-US" b="0" i="0" dirty="0">
                <a:solidFill>
                  <a:srgbClr val="000000"/>
                </a:solidFill>
                <a:effectLst/>
                <a:latin typeface="Helvetica Neue"/>
              </a:rPr>
              <a:t> of the sub-features has a huge difference between each other, this feature will have an effect on the resale price.</a:t>
            </a:r>
          </a:p>
          <a:p>
            <a:pPr marL="158750" indent="0">
              <a:buNone/>
            </a:pPr>
            <a:endParaRPr lang="en-SG" dirty="0"/>
          </a:p>
        </p:txBody>
      </p:sp>
    </p:spTree>
    <p:extLst>
      <p:ext uri="{BB962C8B-B14F-4D97-AF65-F5344CB8AC3E}">
        <p14:creationId xmlns:p14="http://schemas.microsoft.com/office/powerpoint/2010/main" val="3530131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I will tell you how I perform the feature selection.</a:t>
            </a:r>
          </a:p>
        </p:txBody>
      </p:sp>
    </p:spTree>
    <p:extLst>
      <p:ext uri="{BB962C8B-B14F-4D97-AF65-F5344CB8AC3E}">
        <p14:creationId xmlns:p14="http://schemas.microsoft.com/office/powerpoint/2010/main" val="103857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6612d38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I have used 6 methods for feature selection. I will first convert the categorical features into binary variable using one hot encoding.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1 Correlation heatmap that tell the correlation between the predictors with the target variable.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2 Pairwise correlation to identify two features that carry similar information</a:t>
            </a: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3 low variance to identify the features with near to zero variance due to less predictive power.</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4 </a:t>
            </a:r>
            <a:r>
              <a:rPr lang="en-SG" sz="1800" dirty="0">
                <a:effectLst/>
                <a:latin typeface="Calibri" panose="020F0502020204030204" pitchFamily="34" charset="0"/>
                <a:ea typeface="DengXian" panose="02010600030101010101" pitchFamily="2" charset="-122"/>
                <a:cs typeface="Times New Roman" panose="02020603050405020304" pitchFamily="18" charset="0"/>
              </a:rPr>
              <a:t>Recursive Feature Elimination Cross-Validation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will automatically select the number of features that are useful for prediction.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Method 5 Feature importance </a:t>
            </a:r>
            <a:r>
              <a:rPr lang="en-US" sz="1800" dirty="0">
                <a:effectLst/>
                <a:latin typeface="Calibri" panose="020F0502020204030204" pitchFamily="34" charset="0"/>
                <a:ea typeface="DengXian" panose="02010600030101010101" pitchFamily="2" charset="-122"/>
                <a:cs typeface="Times New Roman" panose="02020603050405020304" pitchFamily="18" charset="0"/>
              </a:rPr>
              <a:t>refers to techniques that assign a score to input features based on how useful they are at predicting a target variable.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6 Permutation feature importance breaks the relationship between the feature and the target, the drop in the model score is indicative of how much the model depends on the feature.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After going through all these methods, I have shortlisted the features list.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US" b="0" i="0" dirty="0">
              <a:solidFill>
                <a:srgbClr val="000000"/>
              </a:solidFill>
              <a:effectLst/>
              <a:latin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is about the modelling.</a:t>
            </a:r>
          </a:p>
        </p:txBody>
      </p:sp>
    </p:spTree>
    <p:extLst>
      <p:ext uri="{BB962C8B-B14F-4D97-AF65-F5344CB8AC3E}">
        <p14:creationId xmlns:p14="http://schemas.microsoft.com/office/powerpoint/2010/main" val="986480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my today agenda, I would like to walk you through the Introduction, Data Wrangling/EDA/Feature Engineering, feature selection, modelling and finally the conclusion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16612d38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16612d38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I have tried 12 different regression machine learning models and I have chosen the gradient boosting regressor as my best model because it returns the lowest test RMSE result. The model is still slight overfit </a:t>
            </a:r>
            <a:r>
              <a:rPr lang="en-US" sz="1100"/>
              <a:t>because the increases </a:t>
            </a:r>
            <a:r>
              <a:rPr lang="en-US" sz="1100" dirty="0"/>
              <a:t>of RMSE from 19 thousand of the train set to 24 thousand of the test set.</a:t>
            </a:r>
          </a:p>
          <a:p>
            <a:pPr marL="0" lvl="0" indent="0" algn="l" rtl="0">
              <a:spcBef>
                <a:spcPts val="0"/>
              </a:spcBef>
              <a:spcAft>
                <a:spcPts val="0"/>
              </a:spcAft>
              <a:buNone/>
            </a:pPr>
            <a:r>
              <a:rPr lang="en-US" dirty="0"/>
              <a:t>Just a brief introduction of how’s the Gradient boosting works. </a:t>
            </a:r>
            <a:r>
              <a:rPr lang="en-US" b="0" i="0" dirty="0">
                <a:solidFill>
                  <a:srgbClr val="4C525B"/>
                </a:solidFill>
                <a:effectLst/>
                <a:latin typeface="circular-book"/>
              </a:rPr>
              <a:t>Gradient boosting relies on the intuition that the best possible next model, when combined with previous models, minimizes the overall prediction error. The key idea is to set the target outcomes for this next model in order to minimize the error.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603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glad that Gradient Boosting Regressor has achieved a satisfactory result with the RMSE of around $20 thousand dollar and the R-squared value of 98%. </a:t>
            </a:r>
          </a:p>
          <a:p>
            <a:pPr marL="0" lvl="0" indent="0" algn="l" rtl="0">
              <a:spcBef>
                <a:spcPts val="0"/>
              </a:spcBef>
              <a:spcAft>
                <a:spcPts val="0"/>
              </a:spcAft>
              <a:buNone/>
            </a:pPr>
            <a:r>
              <a:rPr lang="en-US" dirty="0"/>
              <a:t>The top 5 features that impact the resale price have been identified. They are floor area….</a:t>
            </a:r>
          </a:p>
          <a:p>
            <a:pPr marL="0" lvl="0" indent="0" algn="l" rtl="0">
              <a:spcBef>
                <a:spcPts val="0"/>
              </a:spcBef>
              <a:spcAft>
                <a:spcPts val="0"/>
              </a:spcAft>
              <a:buNone/>
            </a:pPr>
            <a:r>
              <a:rPr lang="en-US" dirty="0"/>
              <a:t>1. </a:t>
            </a:r>
            <a:r>
              <a:rPr lang="en-US" dirty="0" err="1"/>
              <a:t>floor_area_sqm</a:t>
            </a:r>
            <a:r>
              <a:rPr lang="en-US" dirty="0"/>
              <a:t> – it is obvious that the bigger the space, the greater the price of the HDB flat,</a:t>
            </a:r>
          </a:p>
          <a:p>
            <a:pPr marL="0" lvl="0" indent="0" algn="l" rtl="0">
              <a:spcBef>
                <a:spcPts val="0"/>
              </a:spcBef>
              <a:spcAft>
                <a:spcPts val="0"/>
              </a:spcAft>
              <a:buNone/>
            </a:pPr>
            <a:r>
              <a:rPr lang="en-US" dirty="0"/>
              <a:t>2. </a:t>
            </a:r>
            <a:r>
              <a:rPr lang="en-US" dirty="0" err="1"/>
              <a:t>dist_to_city</a:t>
            </a:r>
            <a:r>
              <a:rPr lang="en-US" dirty="0"/>
              <a:t> – the nearer to the city, you will able to access to the better amenities and facilities,</a:t>
            </a:r>
          </a:p>
          <a:p>
            <a:pPr marL="0" lvl="0" indent="0" algn="l" rtl="0">
              <a:spcBef>
                <a:spcPts val="0"/>
              </a:spcBef>
              <a:spcAft>
                <a:spcPts val="0"/>
              </a:spcAft>
              <a:buNone/>
            </a:pPr>
            <a:r>
              <a:rPr lang="en-US" dirty="0"/>
              <a:t>3. </a:t>
            </a:r>
            <a:r>
              <a:rPr lang="en-US" dirty="0" err="1"/>
              <a:t>remaining_year</a:t>
            </a:r>
            <a:r>
              <a:rPr lang="en-US" dirty="0"/>
              <a:t> – the longer the lease, you will able to apply for larger loan from the HDB or banks and the condition of the HDB flat would be relatively better,</a:t>
            </a:r>
          </a:p>
          <a:p>
            <a:pPr marL="0" lvl="0" indent="0" algn="l" rtl="0">
              <a:spcBef>
                <a:spcPts val="0"/>
              </a:spcBef>
              <a:spcAft>
                <a:spcPts val="0"/>
              </a:spcAft>
              <a:buNone/>
            </a:pPr>
            <a:r>
              <a:rPr lang="en-US" dirty="0"/>
              <a:t>4. </a:t>
            </a:r>
            <a:r>
              <a:rPr lang="en-US" dirty="0" err="1"/>
              <a:t>mean_floor</a:t>
            </a:r>
            <a:r>
              <a:rPr lang="en-US" dirty="0"/>
              <a:t> – the higher floor, you will have better view, cooler, less noise, less mosquitoes </a:t>
            </a:r>
            <a:r>
              <a:rPr lang="en-US" dirty="0" err="1"/>
              <a:t>etc</a:t>
            </a:r>
            <a:r>
              <a:rPr lang="en-US" dirty="0"/>
              <a:t>,</a:t>
            </a:r>
          </a:p>
          <a:p>
            <a:pPr marL="0" lvl="0" indent="0" algn="l" rtl="0">
              <a:spcBef>
                <a:spcPts val="0"/>
              </a:spcBef>
              <a:spcAft>
                <a:spcPts val="0"/>
              </a:spcAft>
              <a:buNone/>
            </a:pPr>
            <a:r>
              <a:rPr lang="en-US" dirty="0"/>
              <a:t>5. </a:t>
            </a:r>
            <a:r>
              <a:rPr lang="en-US" dirty="0" err="1"/>
              <a:t>dist_to_pri_sch</a:t>
            </a:r>
            <a:r>
              <a:rPr lang="en-US" dirty="0"/>
              <a:t> – Singapore citizen who live within 1km of the school will be given priority to get into the primary school. Most of the Singaporean families will tend stay near to the top primary school so that their children will have better education.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benefits of the model are</a:t>
            </a: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predictive price is presented as a range e.g., if the predicted price is $450,000, it will show the range between $430,000 to $470,000,</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dirty="0"/>
              <a:t>Buyer and seller can DIY, buy and sell the HDB without approaching the agent.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t>Can be used equally by buyer, seller, property agents or agencies and others</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Too bad this model also has its limitations:</a:t>
            </a: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It’s only able to predict the price for the nominated features, but the user is not able to enter the target price and then receive available HDB resale flats for that price and the associated features,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It is not applicable for other property price prediction,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6549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For the future work, I have listed 5 ideas to improve the model: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Additional features such as flat condition rating, GDP and population density of the HDB estates,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Scrape more data from the different resources such as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PropertyGuru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or 99.co website,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Retrain the model as and when new data added,</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Train a new model if new feature/s added,</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Tuning the hyperparameters of the machine learning model.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7256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would like to show you how my website performs the real-life prediction. All you need to do is select all this options then you will get the price prediction.</a:t>
            </a:r>
          </a:p>
          <a:p>
            <a:pPr marL="0" lvl="0" indent="0" algn="l" rtl="0">
              <a:spcBef>
                <a:spcPts val="0"/>
              </a:spcBef>
              <a:spcAft>
                <a:spcPts val="0"/>
              </a:spcAft>
              <a:buNone/>
            </a:pPr>
            <a:r>
              <a:rPr lang="en-US" dirty="0"/>
              <a:t>If anyone of you interested to get the resale HDB, you may approach me later. </a:t>
            </a:r>
            <a:r>
              <a:rPr lang="en-US" dirty="0">
                <a:sym typeface="Wingdings" panose="05000000000000000000" pitchFamily="2" charset="2"/>
              </a:rPr>
              <a: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65294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494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 our left side are the scatter plots that shows the relationship between the numerical variables versus resale price. I will be using these plots to identify the outliers and how’s the numerical variable react to the target variable.</a:t>
            </a:r>
          </a:p>
          <a:p>
            <a:pPr marL="158750" indent="0">
              <a:buNone/>
            </a:pPr>
            <a:r>
              <a:rPr lang="en-US" dirty="0"/>
              <a:t>On the right side are the histograms that show the frequency count of the sub-features of each features. I will be using this plot to identify the feature that have the heavily over-presented sub feature.</a:t>
            </a:r>
            <a:endParaRPr lang="en-SG" dirty="0"/>
          </a:p>
        </p:txBody>
      </p:sp>
    </p:spTree>
    <p:extLst>
      <p:ext uri="{BB962C8B-B14F-4D97-AF65-F5344CB8AC3E}">
        <p14:creationId xmlns:p14="http://schemas.microsoft.com/office/powerpoint/2010/main" val="153952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5447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a8f1e756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Why this topic interests me?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1. I am interested to get a HDB flat. I believe most of you want the same thing as well.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2. I am not entitling to buy the BTO flat,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3. I am looking for the HDB flat that fit my requirement.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4. There are other buyers that are sick of waiting for the BTO flat and not getting the place or unit that satisfy them.</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295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6612d38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This slide will show you a history of the HDB.</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1927, SIT has established to build public housing.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But in 1960, there was a housing crisis in Singapore. Many people were living in unhygienic slums. Only 9% of Singaporeans lived in government flats. The HDB was thus set up in February 1960, tasked to solve this issue by building the HDB Flat.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1961, the first HDB flats have completed. In less than 5 years, HDB had built 76,000 HDB flats. Within 10 years, HDB had built a sufficient number of flats for Singaporean and resolved the housing crisis.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1971 HDB resale market has set up to allow people to sell their HDB.</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Today, Singapore’s HDB programme is recognised as one of the best public housing programmes globally and home to approximately 80% of the resident population.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456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a freelance data scientist who is enthusiastic about the growing resale HDB market in Singapore.</a:t>
            </a:r>
          </a:p>
          <a:p>
            <a:pPr marL="0" lvl="0" indent="0" algn="l" rtl="0">
              <a:spcBef>
                <a:spcPts val="0"/>
              </a:spcBef>
              <a:spcAft>
                <a:spcPts val="0"/>
              </a:spcAft>
              <a:buNone/>
            </a:pPr>
            <a:r>
              <a:rPr lang="en-US" dirty="0"/>
              <a:t>My problem statement is how might I be able to use a regression machine learning model </a:t>
            </a:r>
            <a:r>
              <a:rPr lang="en-GB" sz="1800" dirty="0">
                <a:effectLst/>
                <a:latin typeface="Calibri" panose="020F0502020204030204" pitchFamily="34" charset="0"/>
                <a:ea typeface="DengXian" panose="02010600030101010101" pitchFamily="2" charset="-122"/>
              </a:rPr>
              <a:t>to build a price prediction tool to better predict the HDB resale price for those using the tool.</a:t>
            </a:r>
          </a:p>
          <a:p>
            <a:pPr marL="0" lvl="0" indent="0" algn="l" rtl="0">
              <a:spcBef>
                <a:spcPts val="0"/>
              </a:spcBef>
              <a:spcAft>
                <a:spcPts val="0"/>
              </a:spcAft>
              <a:buNone/>
            </a:pPr>
            <a:r>
              <a:rPr lang="en-GB" sz="1800" dirty="0">
                <a:effectLst/>
                <a:latin typeface="Calibri" panose="020F0502020204030204" pitchFamily="34" charset="0"/>
                <a:ea typeface="DengXian" panose="02010600030101010101" pitchFamily="2" charset="-122"/>
              </a:rPr>
              <a:t>My target audiences are the resale HDB buyer, HDB owner and real estate agent/agencies.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happy to present you the web application that I have created which I will show you later.</a:t>
            </a:r>
          </a:p>
          <a:p>
            <a:pPr marL="0" lvl="0" indent="0" algn="l" rtl="0">
              <a:spcBef>
                <a:spcPts val="0"/>
              </a:spcBef>
              <a:spcAft>
                <a:spcPts val="0"/>
              </a:spcAft>
              <a:buNone/>
            </a:pPr>
            <a:r>
              <a:rPr lang="en-US" dirty="0"/>
              <a:t>Now I will walk you through how we got here.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313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a8f1e756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dataset is downloaded from data.gov.sg website. It consists of around 82 thousand data points and 11 features that collected from Jan 2017 till Oct 2020. It is about the flat description, location and date related information. The target variable is the resale price.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92097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3414640"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8" name="Google Shape;18;p3"/>
          <p:cNvSpPr txBox="1">
            <a:spLocks noGrp="1"/>
          </p:cNvSpPr>
          <p:nvPr>
            <p:ph type="subTitle" idx="1"/>
          </p:nvPr>
        </p:nvSpPr>
        <p:spPr>
          <a:xfrm>
            <a:off x="362274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 name="Google Shape;19;p3"/>
          <p:cNvSpPr txBox="1">
            <a:spLocks noGrp="1"/>
          </p:cNvSpPr>
          <p:nvPr>
            <p:ph type="title" idx="2" hasCustomPrompt="1"/>
          </p:nvPr>
        </p:nvSpPr>
        <p:spPr>
          <a:xfrm>
            <a:off x="369910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3"/>
          </p:nvPr>
        </p:nvSpPr>
        <p:spPr>
          <a:xfrm>
            <a:off x="3414853"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4"/>
          </p:nvPr>
        </p:nvSpPr>
        <p:spPr>
          <a:xfrm>
            <a:off x="358764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3"/>
          <p:cNvSpPr txBox="1">
            <a:spLocks noGrp="1"/>
          </p:cNvSpPr>
          <p:nvPr>
            <p:ph type="title" idx="5" hasCustomPrompt="1"/>
          </p:nvPr>
        </p:nvSpPr>
        <p:spPr>
          <a:xfrm>
            <a:off x="369910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6"/>
          </p:nvPr>
        </p:nvSpPr>
        <p:spPr>
          <a:xfrm>
            <a:off x="5582025"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4" name="Google Shape;24;p3"/>
          <p:cNvSpPr txBox="1">
            <a:spLocks noGrp="1"/>
          </p:cNvSpPr>
          <p:nvPr>
            <p:ph type="subTitle" idx="7"/>
          </p:nvPr>
        </p:nvSpPr>
        <p:spPr>
          <a:xfrm>
            <a:off x="578990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3"/>
          <p:cNvSpPr txBox="1">
            <a:spLocks noGrp="1"/>
          </p:cNvSpPr>
          <p:nvPr>
            <p:ph type="title" idx="8" hasCustomPrompt="1"/>
          </p:nvPr>
        </p:nvSpPr>
        <p:spPr>
          <a:xfrm>
            <a:off x="586626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9"/>
          </p:nvPr>
        </p:nvSpPr>
        <p:spPr>
          <a:xfrm>
            <a:off x="558198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3"/>
          </p:nvPr>
        </p:nvSpPr>
        <p:spPr>
          <a:xfrm>
            <a:off x="575480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3"/>
          <p:cNvSpPr txBox="1">
            <a:spLocks noGrp="1"/>
          </p:cNvSpPr>
          <p:nvPr>
            <p:ph type="title" idx="14" hasCustomPrompt="1"/>
          </p:nvPr>
        </p:nvSpPr>
        <p:spPr>
          <a:xfrm>
            <a:off x="586626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31" name="Google Shape;31;p3"/>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2" name="Google Shape;32;p3"/>
          <p:cNvSpPr txBox="1">
            <a:spLocks noGrp="1"/>
          </p:cNvSpPr>
          <p:nvPr>
            <p:ph type="subTitle" idx="17"/>
          </p:nvPr>
        </p:nvSpPr>
        <p:spPr>
          <a:xfrm>
            <a:off x="1469325"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3"/>
          <p:cNvSpPr txBox="1">
            <a:spLocks noGrp="1"/>
          </p:cNvSpPr>
          <p:nvPr>
            <p:ph type="title" idx="18" hasCustomPrompt="1"/>
          </p:nvPr>
        </p:nvSpPr>
        <p:spPr>
          <a:xfrm>
            <a:off x="1545687"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ctrTitle" idx="19"/>
          </p:nvPr>
        </p:nvSpPr>
        <p:spPr>
          <a:xfrm>
            <a:off x="126143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5" name="Google Shape;35;p3"/>
          <p:cNvSpPr txBox="1">
            <a:spLocks noGrp="1"/>
          </p:cNvSpPr>
          <p:nvPr>
            <p:ph type="subTitle" idx="20"/>
          </p:nvPr>
        </p:nvSpPr>
        <p:spPr>
          <a:xfrm>
            <a:off x="1434225"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3"/>
          <p:cNvSpPr txBox="1">
            <a:spLocks noGrp="1"/>
          </p:cNvSpPr>
          <p:nvPr>
            <p:ph type="title" idx="21" hasCustomPrompt="1"/>
          </p:nvPr>
        </p:nvSpPr>
        <p:spPr>
          <a:xfrm>
            <a:off x="1545687"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43"/>
        <p:cNvGrpSpPr/>
        <p:nvPr/>
      </p:nvGrpSpPr>
      <p:grpSpPr>
        <a:xfrm>
          <a:off x="0" y="0"/>
          <a:ext cx="0" cy="0"/>
          <a:chOff x="0" y="0"/>
          <a:chExt cx="0" cy="0"/>
        </a:xfrm>
      </p:grpSpPr>
      <p:sp>
        <p:nvSpPr>
          <p:cNvPr id="44" name="Google Shape;44;p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5"/>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 name="Google Shape;49;p6"/>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0" name="Google Shape;50;p6"/>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52" name="Google Shape;52;p6"/>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6"/>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6"/>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6"/>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04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4" name="Google Shape;94;p14"/>
          <p:cNvSpPr txBox="1">
            <a:spLocks noGrp="1"/>
          </p:cNvSpPr>
          <p:nvPr>
            <p:ph type="ctrTitle"/>
          </p:nvPr>
        </p:nvSpPr>
        <p:spPr>
          <a:xfrm flipH="1">
            <a:off x="0" y="757936"/>
            <a:ext cx="2697742" cy="35039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4500" b="1" dirty="0">
                <a:latin typeface="Calibri" panose="020F0502020204030204" pitchFamily="34" charset="0"/>
                <a:cs typeface="Calibri" panose="020F0502020204030204" pitchFamily="34" charset="0"/>
              </a:rPr>
              <a:t>Singapore HDB Resale Price Prediction</a:t>
            </a:r>
            <a:endParaRPr sz="4500" dirty="0">
              <a:solidFill>
                <a:srgbClr val="434343"/>
              </a:solidFill>
              <a:latin typeface="Calibri" panose="020F0502020204030204" pitchFamily="34" charset="0"/>
              <a:ea typeface="Montserrat Light"/>
              <a:cs typeface="Calibri" panose="020F0502020204030204" pitchFamily="34" charset="0"/>
              <a:sym typeface="Montserrat Light"/>
            </a:endParaRPr>
          </a:p>
        </p:txBody>
      </p:sp>
      <p:cxnSp>
        <p:nvCxnSpPr>
          <p:cNvPr id="95" name="Google Shape;95;p14"/>
          <p:cNvCxnSpPr>
            <a:cxnSpLocks/>
          </p:cNvCxnSpPr>
          <p:nvPr/>
        </p:nvCxnSpPr>
        <p:spPr>
          <a:xfrm>
            <a:off x="464574" y="4261850"/>
            <a:ext cx="1088361" cy="0"/>
          </a:xfrm>
          <a:prstGeom prst="straightConnector1">
            <a:avLst/>
          </a:prstGeom>
          <a:noFill/>
          <a:ln w="19050" cap="flat" cmpd="sng">
            <a:solidFill>
              <a:srgbClr val="434343"/>
            </a:solidFill>
            <a:prstDash val="solid"/>
            <a:round/>
            <a:headEnd type="none" w="med" len="med"/>
            <a:tailEnd type="none" w="med" len="med"/>
          </a:ln>
        </p:spPr>
      </p:cxnSp>
      <p:pic>
        <p:nvPicPr>
          <p:cNvPr id="47" name="Picture 46">
            <a:extLst>
              <a:ext uri="{FF2B5EF4-FFF2-40B4-BE49-F238E27FC236}">
                <a16:creationId xmlns:a16="http://schemas.microsoft.com/office/drawing/2014/main" id="{72308399-4DA9-4816-9657-AB37CEABBAA1}"/>
              </a:ext>
            </a:extLst>
          </p:cNvPr>
          <p:cNvPicPr>
            <a:picLocks noChangeAspect="1"/>
          </p:cNvPicPr>
          <p:nvPr/>
        </p:nvPicPr>
        <p:blipFill rotWithShape="1">
          <a:blip r:embed="rId3">
            <a:extLst>
              <a:ext uri="{28A0092B-C50C-407E-A947-70E740481C1C}">
                <a14:useLocalDpi xmlns:a14="http://schemas.microsoft.com/office/drawing/2010/main" val="0"/>
              </a:ext>
            </a:extLst>
          </a:blip>
          <a:srcRect t="10592" r="-2" b="10592"/>
          <a:stretch/>
        </p:blipFill>
        <p:spPr>
          <a:xfrm>
            <a:off x="2697742" y="758739"/>
            <a:ext cx="6446258" cy="3626020"/>
          </a:xfrm>
          <a:prstGeom prst="rect">
            <a:avLst/>
          </a:prstGeom>
          <a:ln w="38100">
            <a:solidFill>
              <a:srgbClr val="FFC000"/>
            </a:solidFill>
          </a:ln>
        </p:spPr>
      </p:pic>
      <p:cxnSp>
        <p:nvCxnSpPr>
          <p:cNvPr id="10" name="Straight Connector 9">
            <a:extLst>
              <a:ext uri="{FF2B5EF4-FFF2-40B4-BE49-F238E27FC236}">
                <a16:creationId xmlns:a16="http://schemas.microsoft.com/office/drawing/2014/main" id="{DDA70D44-42B1-4400-8131-778E7E833478}"/>
              </a:ext>
            </a:extLst>
          </p:cNvPr>
          <p:cNvCxnSpPr/>
          <p:nvPr/>
        </p:nvCxnSpPr>
        <p:spPr>
          <a:xfrm>
            <a:off x="0" y="757936"/>
            <a:ext cx="1035367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1C774E-6C87-4404-993B-920B383B6907}"/>
              </a:ext>
            </a:extLst>
          </p:cNvPr>
          <p:cNvCxnSpPr/>
          <p:nvPr/>
        </p:nvCxnSpPr>
        <p:spPr>
          <a:xfrm>
            <a:off x="0" y="4384759"/>
            <a:ext cx="1035367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4468D7-8990-4340-BA77-EC8D446CB071}"/>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2" name="Google Shape;142;p15"/>
          <p:cNvGrpSpPr/>
          <p:nvPr/>
        </p:nvGrpSpPr>
        <p:grpSpPr>
          <a:xfrm>
            <a:off x="732897" y="3061489"/>
            <a:ext cx="927302" cy="2083860"/>
            <a:chOff x="2449930" y="2556776"/>
            <a:chExt cx="1339065" cy="3009185"/>
          </a:xfrm>
        </p:grpSpPr>
        <p:sp>
          <p:nvSpPr>
            <p:cNvPr id="143" name="Google Shape;143;p1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2" y="3431292"/>
            <a:ext cx="1282408" cy="1701863"/>
            <a:chOff x="1231043" y="3326737"/>
            <a:chExt cx="1851853" cy="2457564"/>
          </a:xfrm>
        </p:grpSpPr>
        <p:sp>
          <p:nvSpPr>
            <p:cNvPr id="146" name="Google Shape;146;p1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5"/>
          <p:cNvSpPr txBox="1">
            <a:spLocks noGrp="1"/>
          </p:cNvSpPr>
          <p:nvPr>
            <p:ph type="ctrTitle"/>
          </p:nvPr>
        </p:nvSpPr>
        <p:spPr>
          <a:xfrm>
            <a:off x="522000" y="1030431"/>
            <a:ext cx="810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US" sz="3200" b="1" dirty="0">
                <a:solidFill>
                  <a:srgbClr val="434343"/>
                </a:solidFill>
              </a:rPr>
              <a:t>Anymore features to be considered?</a:t>
            </a:r>
            <a:endParaRPr sz="3200" b="1" dirty="0">
              <a:solidFill>
                <a:srgbClr val="434343"/>
              </a:solidFill>
            </a:endParaRPr>
          </a:p>
        </p:txBody>
      </p:sp>
      <p:sp>
        <p:nvSpPr>
          <p:cNvPr id="11" name="TextBox 10">
            <a:extLst>
              <a:ext uri="{FF2B5EF4-FFF2-40B4-BE49-F238E27FC236}">
                <a16:creationId xmlns:a16="http://schemas.microsoft.com/office/drawing/2014/main" id="{82FA5446-336D-49AD-B58F-231A251EF97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pic>
        <p:nvPicPr>
          <p:cNvPr id="3" name="Picture 2">
            <a:extLst>
              <a:ext uri="{FF2B5EF4-FFF2-40B4-BE49-F238E27FC236}">
                <a16:creationId xmlns:a16="http://schemas.microsoft.com/office/drawing/2014/main" id="{4C7ADF4C-1632-4591-936B-67095350ABA8}"/>
              </a:ext>
            </a:extLst>
          </p:cNvPr>
          <p:cNvPicPr>
            <a:picLocks noChangeAspect="1"/>
          </p:cNvPicPr>
          <p:nvPr/>
        </p:nvPicPr>
        <p:blipFill>
          <a:blip r:embed="rId3"/>
          <a:stretch>
            <a:fillRect/>
          </a:stretch>
        </p:blipFill>
        <p:spPr>
          <a:xfrm>
            <a:off x="2174127" y="1964956"/>
            <a:ext cx="4795746" cy="2577713"/>
          </a:xfrm>
          <a:prstGeom prst="rect">
            <a:avLst/>
          </a:prstGeom>
        </p:spPr>
      </p:pic>
      <p:sp>
        <p:nvSpPr>
          <p:cNvPr id="14" name="TextBox 13">
            <a:extLst>
              <a:ext uri="{FF2B5EF4-FFF2-40B4-BE49-F238E27FC236}">
                <a16:creationId xmlns:a16="http://schemas.microsoft.com/office/drawing/2014/main" id="{880FA3D9-21BE-46C9-8076-92E42D18E172}"/>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31217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9" name="Google Shape;359;p20"/>
          <p:cNvSpPr/>
          <p:nvPr/>
        </p:nvSpPr>
        <p:spPr>
          <a:xfrm>
            <a:off x="2493680" y="3386516"/>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49484" y="3386110"/>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259513" y="3172241"/>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229892" y="3466207"/>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171287" y="3877987"/>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242807" y="3041712"/>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258876" y="3964939"/>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347740" y="3671912"/>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347740" y="3260467"/>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435296" y="3964939"/>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259513" y="4143573"/>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435933" y="4143573"/>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259513" y="4320026"/>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435933" y="4320026"/>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318421" y="4524793"/>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337643" y="3554400"/>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526291" y="3385119"/>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4887239" y="4808117"/>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180864" y="4791525"/>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696255" y="3906068"/>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734683" y="3953344"/>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027758" y="3701818"/>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2915494" y="3893678"/>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2889057" y="4019888"/>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2972195" y="4103944"/>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313132" y="4227232"/>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408707" y="4329982"/>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408707" y="4466880"/>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409840" y="4603816"/>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408707" y="474106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581245" y="4330256"/>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581245" y="4466802"/>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569482" y="4603855"/>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568740" y="4741299"/>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307412" y="4107578"/>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083005" y="4103944"/>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2971626" y="4268196"/>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082688" y="4268196"/>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2972195" y="4436592"/>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083289" y="4436592"/>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2972195" y="4602932"/>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083005" y="4602932"/>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2971626" y="4767153"/>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082688" y="4767153"/>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842078" y="3953344"/>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3949521" y="3953344"/>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734683" y="4051615"/>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842078" y="4051615"/>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3949521" y="4051615"/>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734683" y="4149869"/>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842078" y="4149869"/>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3949521" y="4149869"/>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734683" y="4248140"/>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842078" y="4248140"/>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3949521" y="424814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734683" y="4346394"/>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842078" y="4346394"/>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3949521" y="4346394"/>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734683" y="4444680"/>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842078" y="4444680"/>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3949521" y="4444680"/>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734683" y="4542951"/>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842078" y="4542951"/>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3949521" y="4542951"/>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734683" y="4641205"/>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842078" y="4641205"/>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3949521" y="4641205"/>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734683" y="4739476"/>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842078" y="4739476"/>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3949521" y="4739476"/>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734683" y="4837762"/>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842078" y="4837762"/>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3949521" y="4837762"/>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734683" y="4635572"/>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842078" y="4635572"/>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3949521" y="4635572"/>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734683" y="3847021"/>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460502" y="3788786"/>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498897" y="3836047"/>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606292" y="3836047"/>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713719" y="3836047"/>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498897" y="3928862"/>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606292" y="3928862"/>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713719" y="3928862"/>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498897" y="4021645"/>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606292" y="4021645"/>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713719" y="4021645"/>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498897" y="4114461"/>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606292" y="4114461"/>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713719" y="4114461"/>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498897" y="4207292"/>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800946" y="4028785"/>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679383" y="4150347"/>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772329" y="4483752"/>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773644" y="4362570"/>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772329" y="4241320"/>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772329" y="4604968"/>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772329" y="4726530"/>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772329" y="4847746"/>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3972546" y="4241320"/>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3972546" y="4362570"/>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3972546" y="4483786"/>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3972546" y="4605002"/>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3972546" y="4726530"/>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3972546" y="4847781"/>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606292" y="4207292"/>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713719" y="4207292"/>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498897" y="4300108"/>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606292" y="4300108"/>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713719" y="4300108"/>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498897" y="4392891"/>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606292" y="4392891"/>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713719" y="4392891"/>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498897" y="4485706"/>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606292" y="4485706"/>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713719" y="4485706"/>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498897" y="4578522"/>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606292" y="4578522"/>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713719" y="4578522"/>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498897" y="4615749"/>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606292" y="4615749"/>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713719" y="4615749"/>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498897" y="4713240"/>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606292" y="4713240"/>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713719" y="4713240"/>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498897" y="4819368"/>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606292" y="4819368"/>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713719" y="4819368"/>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080051" y="3770912"/>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144763" y="3843336"/>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239267" y="3843336"/>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333739" y="3843336"/>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4860532" y="3415333"/>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006355" y="3571806"/>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113798" y="3680986"/>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4898928" y="3790150"/>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113798" y="3790150"/>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4898928" y="389934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006355" y="389934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113798" y="389934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4898928" y="4008527"/>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006355" y="4008527"/>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113798" y="4008527"/>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4898928" y="4117724"/>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006355" y="4117724"/>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113798" y="4117724"/>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898928" y="4226904"/>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006355" y="4226904"/>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113798" y="4226904"/>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4898928" y="433610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006355" y="433610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113798" y="433610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4898928" y="444528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006355" y="444528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113798" y="444528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4898928" y="4554478"/>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006355" y="4554478"/>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113798" y="4554478"/>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4898928" y="4663658"/>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006355" y="4663658"/>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113798" y="4663658"/>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4898928" y="4772855"/>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006355" y="4772855"/>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113798" y="4772855"/>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287149" y="2976420"/>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305625" y="3145069"/>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347771" y="3192248"/>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455182" y="3192248"/>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562609" y="3192248"/>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347771" y="3295957"/>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455182" y="3295957"/>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562609" y="3295957"/>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347771" y="3399698"/>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455182" y="3399698"/>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562609" y="3399698"/>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347771" y="3503408"/>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455182" y="3503408"/>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562609" y="3503408"/>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347771" y="360714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455182" y="360714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562609" y="360714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347771" y="3710858"/>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455182" y="3710858"/>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562609" y="3710858"/>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347771" y="3814600"/>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455182" y="3814600"/>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562609" y="3814600"/>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347771" y="391834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455182" y="391834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562609" y="391834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347771" y="4022051"/>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455182" y="4022051"/>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562609" y="4022051"/>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347771" y="4125793"/>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455182" y="4125793"/>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562609" y="4125793"/>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347771" y="4229502"/>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455182" y="4229502"/>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562609" y="4229502"/>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347771" y="4333243"/>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455182" y="4333243"/>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562609" y="4333243"/>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347771" y="4436953"/>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455182" y="4436953"/>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562609" y="4436953"/>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347771" y="4540694"/>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455182" y="4540694"/>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562609" y="4540694"/>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347771" y="464443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455182" y="464443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562609" y="464443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347771" y="4748145"/>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455182" y="4748145"/>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562609" y="4748145"/>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347771" y="485188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455182" y="485188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562609" y="485188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344021" y="3031635"/>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451464" y="3031635"/>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558858" y="3031635"/>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784557" y="5039758"/>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796382" y="5006980"/>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272176" y="4447992"/>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272176" y="5032323"/>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459641" y="4799675"/>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202966" y="4434193"/>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488799" y="4604092"/>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377654" y="4865216"/>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407803" y="4815374"/>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377654" y="4893805"/>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377654" y="4927201"/>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377654" y="4960580"/>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377654" y="4994008"/>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623631" y="4865216"/>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653763" y="4809903"/>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623631" y="4893805"/>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623631" y="4927201"/>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623631" y="4960580"/>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623631" y="4994008"/>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148882" y="5025455"/>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4966725" y="4428949"/>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4966725" y="5031624"/>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106362" y="4791671"/>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4896070" y="4417812"/>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464749" y="4970013"/>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105712" y="4271112"/>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259815" y="4519686"/>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405183" y="3933619"/>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586901" y="4232392"/>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579385" y="5143500"/>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108646" y="4463399"/>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230132" y="4659616"/>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774146" y="4487898"/>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4883228" y="4675039"/>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540784" y="4685462"/>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621455" y="4815537"/>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325091" y="4567287"/>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427988" y="4733258"/>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609429" y="4428825"/>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723244" y="4655102"/>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5886503" y="4192015"/>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030150" y="4428121"/>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113798" y="3571806"/>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006355" y="3462609"/>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113798" y="3462609"/>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4898928" y="3462609"/>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4898928" y="3571806"/>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4898928" y="3680986"/>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006355" y="3680986"/>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006355" y="3790150"/>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82" name="Google Shape;202;p18">
            <a:extLst>
              <a:ext uri="{FF2B5EF4-FFF2-40B4-BE49-F238E27FC236}">
                <a16:creationId xmlns:a16="http://schemas.microsoft.com/office/drawing/2014/main" id="{A754A66C-27A7-4EAC-9575-46F8C0684F7D}"/>
              </a:ext>
            </a:extLst>
          </p:cNvPr>
          <p:cNvSpPr txBox="1">
            <a:spLocks/>
          </p:cNvSpPr>
          <p:nvPr/>
        </p:nvSpPr>
        <p:spPr>
          <a:xfrm>
            <a:off x="144000" y="57962"/>
            <a:ext cx="8856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rgbClr val="434343"/>
              </a:buClr>
              <a:buSzPts val="2800"/>
              <a:buFont typeface="Montserrat ExtraBold"/>
              <a:buNone/>
              <a:defRPr sz="3200" b="1">
                <a:solidFill>
                  <a:srgbClr val="434343"/>
                </a:solidFill>
                <a:latin typeface="Montserrat ExtraBold"/>
                <a:ea typeface="Montserrat ExtraBold"/>
                <a:cs typeface="Montserrat ExtraBold"/>
                <a:sym typeface="Montserrat ExtraBold"/>
              </a:defRPr>
            </a:lvl1pPr>
            <a:lvl2pPr algn="ctr">
              <a:buSzPts val="1100"/>
              <a:buFont typeface="Squada One"/>
              <a:buNone/>
              <a:defRPr sz="1100">
                <a:latin typeface="Squada One"/>
                <a:ea typeface="Squada One"/>
                <a:cs typeface="Squada One"/>
                <a:sym typeface="Squada One"/>
              </a:defRPr>
            </a:lvl2pPr>
            <a:lvl3pPr algn="ctr">
              <a:buSzPts val="1100"/>
              <a:buFont typeface="Squada One"/>
              <a:buNone/>
              <a:defRPr sz="1100">
                <a:latin typeface="Squada One"/>
                <a:ea typeface="Squada One"/>
                <a:cs typeface="Squada One"/>
                <a:sym typeface="Squada One"/>
              </a:defRPr>
            </a:lvl3pPr>
            <a:lvl4pPr algn="ctr">
              <a:buSzPts val="1100"/>
              <a:buFont typeface="Squada One"/>
              <a:buNone/>
              <a:defRPr sz="1100">
                <a:latin typeface="Squada One"/>
                <a:ea typeface="Squada One"/>
                <a:cs typeface="Squada One"/>
                <a:sym typeface="Squada One"/>
              </a:defRPr>
            </a:lvl4pPr>
            <a:lvl5pPr algn="ctr">
              <a:buSzPts val="1100"/>
              <a:buFont typeface="Squada One"/>
              <a:buNone/>
              <a:defRPr sz="1100">
                <a:latin typeface="Squada One"/>
                <a:ea typeface="Squada One"/>
                <a:cs typeface="Squada One"/>
                <a:sym typeface="Squada One"/>
              </a:defRPr>
            </a:lvl5pPr>
            <a:lvl6pPr algn="ctr">
              <a:buSzPts val="1100"/>
              <a:buFont typeface="Squada One"/>
              <a:buNone/>
              <a:defRPr sz="1100">
                <a:latin typeface="Squada One"/>
                <a:ea typeface="Squada One"/>
                <a:cs typeface="Squada One"/>
                <a:sym typeface="Squada One"/>
              </a:defRPr>
            </a:lvl6pPr>
            <a:lvl7pPr algn="ctr">
              <a:buSzPts val="1100"/>
              <a:buFont typeface="Squada One"/>
              <a:buNone/>
              <a:defRPr sz="1100">
                <a:latin typeface="Squada One"/>
                <a:ea typeface="Squada One"/>
                <a:cs typeface="Squada One"/>
                <a:sym typeface="Squada One"/>
              </a:defRPr>
            </a:lvl7pPr>
            <a:lvl8pPr algn="ctr">
              <a:buSzPts val="1100"/>
              <a:buFont typeface="Squada One"/>
              <a:buNone/>
              <a:defRPr sz="1100">
                <a:latin typeface="Squada One"/>
                <a:ea typeface="Squada One"/>
                <a:cs typeface="Squada One"/>
                <a:sym typeface="Squada One"/>
              </a:defRPr>
            </a:lvl8pPr>
            <a:lvl9pPr algn="ctr">
              <a:buSzPts val="1100"/>
              <a:buFont typeface="Squada One"/>
              <a:buNone/>
              <a:defRPr sz="1100">
                <a:latin typeface="Squada One"/>
                <a:ea typeface="Squada One"/>
                <a:cs typeface="Squada One"/>
                <a:sym typeface="Squada One"/>
              </a:defRPr>
            </a:lvl9pPr>
          </a:lstStyle>
          <a:p>
            <a:r>
              <a:rPr lang="en-SG" sz="2600" dirty="0"/>
              <a:t>Features Added - Distance to Facilities/ Amenities</a:t>
            </a:r>
          </a:p>
        </p:txBody>
      </p:sp>
      <p:pic>
        <p:nvPicPr>
          <p:cNvPr id="305" name="Picture 304">
            <a:extLst>
              <a:ext uri="{FF2B5EF4-FFF2-40B4-BE49-F238E27FC236}">
                <a16:creationId xmlns:a16="http://schemas.microsoft.com/office/drawing/2014/main" id="{3743646B-E98E-47E8-9E55-6E29B4DFDBC4}"/>
              </a:ext>
            </a:extLst>
          </p:cNvPr>
          <p:cNvPicPr>
            <a:picLocks noChangeAspect="1"/>
          </p:cNvPicPr>
          <p:nvPr/>
        </p:nvPicPr>
        <p:blipFill>
          <a:blip r:embed="rId3"/>
          <a:stretch>
            <a:fillRect/>
          </a:stretch>
        </p:blipFill>
        <p:spPr>
          <a:xfrm>
            <a:off x="7200000" y="1620000"/>
            <a:ext cx="1620000" cy="162000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6" name="Picture 305">
            <a:extLst>
              <a:ext uri="{FF2B5EF4-FFF2-40B4-BE49-F238E27FC236}">
                <a16:creationId xmlns:a16="http://schemas.microsoft.com/office/drawing/2014/main" id="{1E2E11CA-6748-4430-B8DE-1D405224348C}"/>
              </a:ext>
            </a:extLst>
          </p:cNvPr>
          <p:cNvPicPr>
            <a:picLocks noChangeAspect="1"/>
          </p:cNvPicPr>
          <p:nvPr/>
        </p:nvPicPr>
        <p:blipFill>
          <a:blip r:embed="rId4"/>
          <a:stretch>
            <a:fillRect/>
          </a:stretch>
        </p:blipFill>
        <p:spPr>
          <a:xfrm>
            <a:off x="2232000" y="1008000"/>
            <a:ext cx="2340000" cy="131625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7" name="Picture 306">
            <a:extLst>
              <a:ext uri="{FF2B5EF4-FFF2-40B4-BE49-F238E27FC236}">
                <a16:creationId xmlns:a16="http://schemas.microsoft.com/office/drawing/2014/main" id="{473F8BA5-C241-41BF-9858-3FFBBBEC23D9}"/>
              </a:ext>
            </a:extLst>
          </p:cNvPr>
          <p:cNvPicPr>
            <a:picLocks noChangeAspect="1"/>
          </p:cNvPicPr>
          <p:nvPr/>
        </p:nvPicPr>
        <p:blipFill>
          <a:blip r:embed="rId5"/>
          <a:stretch>
            <a:fillRect/>
          </a:stretch>
        </p:blipFill>
        <p:spPr>
          <a:xfrm>
            <a:off x="4824000" y="1008000"/>
            <a:ext cx="2160000" cy="135000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8" name="Picture 307">
            <a:extLst>
              <a:ext uri="{FF2B5EF4-FFF2-40B4-BE49-F238E27FC236}">
                <a16:creationId xmlns:a16="http://schemas.microsoft.com/office/drawing/2014/main" id="{7D6E30C3-4733-4EAE-88C9-F8ECD98B4DED}"/>
              </a:ext>
            </a:extLst>
          </p:cNvPr>
          <p:cNvPicPr>
            <a:picLocks noChangeAspect="1"/>
          </p:cNvPicPr>
          <p:nvPr/>
        </p:nvPicPr>
        <p:blipFill>
          <a:blip r:embed="rId6"/>
          <a:stretch>
            <a:fillRect/>
          </a:stretch>
        </p:blipFill>
        <p:spPr>
          <a:xfrm>
            <a:off x="6637802" y="3456000"/>
            <a:ext cx="2340000" cy="1223013"/>
          </a:xfrm>
          <a:prstGeom prst="snip2DiagRect">
            <a:avLst/>
          </a:prstGeom>
          <a:solidFill>
            <a:srgbClr val="FFFFFF">
              <a:shade val="85000"/>
            </a:srgbClr>
          </a:solidFill>
          <a:ln w="88900" cap="sq">
            <a:solidFill>
              <a:srgbClr val="FFC00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9" name="Picture 308">
            <a:extLst>
              <a:ext uri="{FF2B5EF4-FFF2-40B4-BE49-F238E27FC236}">
                <a16:creationId xmlns:a16="http://schemas.microsoft.com/office/drawing/2014/main" id="{090B76E9-F948-45CB-BDD0-99AB81BBD8CC}"/>
              </a:ext>
            </a:extLst>
          </p:cNvPr>
          <p:cNvPicPr>
            <a:picLocks noChangeAspect="1"/>
          </p:cNvPicPr>
          <p:nvPr/>
        </p:nvPicPr>
        <p:blipFill>
          <a:blip r:embed="rId7"/>
          <a:stretch>
            <a:fillRect/>
          </a:stretch>
        </p:blipFill>
        <p:spPr>
          <a:xfrm>
            <a:off x="109990" y="3456000"/>
            <a:ext cx="1980000" cy="139917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0" name="Picture 309">
            <a:extLst>
              <a:ext uri="{FF2B5EF4-FFF2-40B4-BE49-F238E27FC236}">
                <a16:creationId xmlns:a16="http://schemas.microsoft.com/office/drawing/2014/main" id="{333D4A42-EBF3-4995-9FCD-01CF2A0101ED}"/>
              </a:ext>
            </a:extLst>
          </p:cNvPr>
          <p:cNvPicPr>
            <a:picLocks noChangeAspect="1"/>
          </p:cNvPicPr>
          <p:nvPr/>
        </p:nvPicPr>
        <p:blipFill>
          <a:blip r:embed="rId8"/>
          <a:stretch>
            <a:fillRect/>
          </a:stretch>
        </p:blipFill>
        <p:spPr>
          <a:xfrm>
            <a:off x="288000" y="1872000"/>
            <a:ext cx="1800000" cy="135000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3" name="TextBox 282">
            <a:extLst>
              <a:ext uri="{FF2B5EF4-FFF2-40B4-BE49-F238E27FC236}">
                <a16:creationId xmlns:a16="http://schemas.microsoft.com/office/drawing/2014/main" id="{9A8391CA-CF52-4832-A404-27704C70A562}"/>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71404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
                                        <p:tgtEl>
                                          <p:spTgt spid="309"/>
                                        </p:tgtEl>
                                      </p:cBhvr>
                                    </p:animEffect>
                                    <p:anim calcmode="lin" valueType="num">
                                      <p:cBhvr>
                                        <p:cTn id="8" dur="100" fill="hold"/>
                                        <p:tgtEl>
                                          <p:spTgt spid="309"/>
                                        </p:tgtEl>
                                        <p:attrNameLst>
                                          <p:attrName>ppt_x</p:attrName>
                                        </p:attrNameLst>
                                      </p:cBhvr>
                                      <p:tavLst>
                                        <p:tav tm="0">
                                          <p:val>
                                            <p:strVal val="#ppt_x"/>
                                          </p:val>
                                        </p:tav>
                                        <p:tav tm="100000">
                                          <p:val>
                                            <p:strVal val="#ppt_x"/>
                                          </p:val>
                                        </p:tav>
                                      </p:tavLst>
                                    </p:anim>
                                    <p:anim calcmode="lin" valueType="num">
                                      <p:cBhvr>
                                        <p:cTn id="9" dur="100" fill="hold"/>
                                        <p:tgtEl>
                                          <p:spTgt spid="3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10"/>
                                        </p:tgtEl>
                                        <p:attrNameLst>
                                          <p:attrName>style.visibility</p:attrName>
                                        </p:attrNameLst>
                                      </p:cBhvr>
                                      <p:to>
                                        <p:strVal val="visible"/>
                                      </p:to>
                                    </p:set>
                                    <p:anim calcmode="lin" valueType="num">
                                      <p:cBhvr additive="base">
                                        <p:cTn id="14" dur="100" fill="hold"/>
                                        <p:tgtEl>
                                          <p:spTgt spid="310"/>
                                        </p:tgtEl>
                                        <p:attrNameLst>
                                          <p:attrName>ppt_x</p:attrName>
                                        </p:attrNameLst>
                                      </p:cBhvr>
                                      <p:tavLst>
                                        <p:tav tm="0">
                                          <p:val>
                                            <p:strVal val="0-#ppt_w/2"/>
                                          </p:val>
                                        </p:tav>
                                        <p:tav tm="100000">
                                          <p:val>
                                            <p:strVal val="#ppt_x"/>
                                          </p:val>
                                        </p:tav>
                                      </p:tavLst>
                                    </p:anim>
                                    <p:anim calcmode="lin" valueType="num">
                                      <p:cBhvr additive="base">
                                        <p:cTn id="15" dur="100" fill="hold"/>
                                        <p:tgtEl>
                                          <p:spTgt spid="3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9" fill="hold" nodeType="clickEffect">
                                  <p:stCondLst>
                                    <p:cond delay="0"/>
                                  </p:stCondLst>
                                  <p:childTnLst>
                                    <p:set>
                                      <p:cBhvr>
                                        <p:cTn id="19" dur="1" fill="hold">
                                          <p:stCondLst>
                                            <p:cond delay="0"/>
                                          </p:stCondLst>
                                        </p:cTn>
                                        <p:tgtEl>
                                          <p:spTgt spid="306"/>
                                        </p:tgtEl>
                                        <p:attrNameLst>
                                          <p:attrName>style.visibility</p:attrName>
                                        </p:attrNameLst>
                                      </p:cBhvr>
                                      <p:to>
                                        <p:strVal val="visible"/>
                                      </p:to>
                                    </p:set>
                                    <p:anim calcmode="lin" valueType="num">
                                      <p:cBhvr additive="base">
                                        <p:cTn id="20" dur="100" fill="hold"/>
                                        <p:tgtEl>
                                          <p:spTgt spid="306"/>
                                        </p:tgtEl>
                                        <p:attrNameLst>
                                          <p:attrName>ppt_x</p:attrName>
                                        </p:attrNameLst>
                                      </p:cBhvr>
                                      <p:tavLst>
                                        <p:tav tm="0">
                                          <p:val>
                                            <p:strVal val="0-#ppt_w/2"/>
                                          </p:val>
                                        </p:tav>
                                        <p:tav tm="100000">
                                          <p:val>
                                            <p:strVal val="#ppt_x"/>
                                          </p:val>
                                        </p:tav>
                                      </p:tavLst>
                                    </p:anim>
                                    <p:anim calcmode="lin" valueType="num">
                                      <p:cBhvr additive="base">
                                        <p:cTn id="21" dur="100" fill="hold"/>
                                        <p:tgtEl>
                                          <p:spTgt spid="306"/>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3" fill="hold" nodeType="clickEffect">
                                  <p:stCondLst>
                                    <p:cond delay="0"/>
                                  </p:stCondLst>
                                  <p:childTnLst>
                                    <p:set>
                                      <p:cBhvr>
                                        <p:cTn id="25" dur="1" fill="hold">
                                          <p:stCondLst>
                                            <p:cond delay="0"/>
                                          </p:stCondLst>
                                        </p:cTn>
                                        <p:tgtEl>
                                          <p:spTgt spid="307"/>
                                        </p:tgtEl>
                                        <p:attrNameLst>
                                          <p:attrName>style.visibility</p:attrName>
                                        </p:attrNameLst>
                                      </p:cBhvr>
                                      <p:to>
                                        <p:strVal val="visible"/>
                                      </p:to>
                                    </p:set>
                                    <p:anim calcmode="lin" valueType="num">
                                      <p:cBhvr additive="base">
                                        <p:cTn id="26" dur="100" fill="hold"/>
                                        <p:tgtEl>
                                          <p:spTgt spid="307"/>
                                        </p:tgtEl>
                                        <p:attrNameLst>
                                          <p:attrName>ppt_x</p:attrName>
                                        </p:attrNameLst>
                                      </p:cBhvr>
                                      <p:tavLst>
                                        <p:tav tm="0">
                                          <p:val>
                                            <p:strVal val="1+#ppt_w/2"/>
                                          </p:val>
                                        </p:tav>
                                        <p:tav tm="100000">
                                          <p:val>
                                            <p:strVal val="#ppt_x"/>
                                          </p:val>
                                        </p:tav>
                                      </p:tavLst>
                                    </p:anim>
                                    <p:anim calcmode="lin" valueType="num">
                                      <p:cBhvr additive="base">
                                        <p:cTn id="27" dur="100" fill="hold"/>
                                        <p:tgtEl>
                                          <p:spTgt spid="307"/>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5"/>
                                        </p:tgtEl>
                                        <p:attrNameLst>
                                          <p:attrName>style.visibility</p:attrName>
                                        </p:attrNameLst>
                                      </p:cBhvr>
                                      <p:to>
                                        <p:strVal val="visible"/>
                                      </p:to>
                                    </p:set>
                                    <p:anim calcmode="lin" valueType="num">
                                      <p:cBhvr additive="base">
                                        <p:cTn id="32" dur="100" fill="hold"/>
                                        <p:tgtEl>
                                          <p:spTgt spid="305"/>
                                        </p:tgtEl>
                                        <p:attrNameLst>
                                          <p:attrName>ppt_x</p:attrName>
                                        </p:attrNameLst>
                                      </p:cBhvr>
                                      <p:tavLst>
                                        <p:tav tm="0">
                                          <p:val>
                                            <p:strVal val="1+#ppt_w/2"/>
                                          </p:val>
                                        </p:tav>
                                        <p:tav tm="100000">
                                          <p:val>
                                            <p:strVal val="#ppt_x"/>
                                          </p:val>
                                        </p:tav>
                                      </p:tavLst>
                                    </p:anim>
                                    <p:anim calcmode="lin" valueType="num">
                                      <p:cBhvr additive="base">
                                        <p:cTn id="33" dur="100" fill="hold"/>
                                        <p:tgtEl>
                                          <p:spTgt spid="30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08"/>
                                        </p:tgtEl>
                                        <p:attrNameLst>
                                          <p:attrName>style.visibility</p:attrName>
                                        </p:attrNameLst>
                                      </p:cBhvr>
                                      <p:to>
                                        <p:strVal val="visible"/>
                                      </p:to>
                                    </p:set>
                                    <p:animEffect transition="in" filter="fade">
                                      <p:cBhvr>
                                        <p:cTn id="38" dur="100"/>
                                        <p:tgtEl>
                                          <p:spTgt spid="308"/>
                                        </p:tgtEl>
                                      </p:cBhvr>
                                    </p:animEffect>
                                    <p:anim calcmode="lin" valueType="num">
                                      <p:cBhvr>
                                        <p:cTn id="39" dur="100" fill="hold"/>
                                        <p:tgtEl>
                                          <p:spTgt spid="308"/>
                                        </p:tgtEl>
                                        <p:attrNameLst>
                                          <p:attrName>ppt_x</p:attrName>
                                        </p:attrNameLst>
                                      </p:cBhvr>
                                      <p:tavLst>
                                        <p:tav tm="0">
                                          <p:val>
                                            <p:strVal val="#ppt_x"/>
                                          </p:val>
                                        </p:tav>
                                        <p:tav tm="100000">
                                          <p:val>
                                            <p:strVal val="#ppt_x"/>
                                          </p:val>
                                        </p:tav>
                                      </p:tavLst>
                                    </p:anim>
                                    <p:anim calcmode="lin" valueType="num">
                                      <p:cBhvr>
                                        <p:cTn id="40" dur="100" fill="hold"/>
                                        <p:tgtEl>
                                          <p:spTgt spid="3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9" name="Google Shape;359;p20"/>
          <p:cNvSpPr/>
          <p:nvPr/>
        </p:nvSpPr>
        <p:spPr>
          <a:xfrm>
            <a:off x="2493680" y="3386519"/>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49484" y="3386113"/>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259513" y="3172244"/>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229892" y="3466210"/>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171287" y="3877990"/>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242807" y="3041715"/>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258876" y="3964942"/>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347740" y="3671915"/>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347740" y="3260470"/>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435296" y="3964942"/>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259513" y="4143576"/>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435933" y="4143576"/>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259513" y="4320029"/>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435933" y="4320029"/>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318421" y="4524796"/>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337643" y="3554403"/>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526291" y="3385122"/>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4887239" y="4808120"/>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180864" y="4791528"/>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696255" y="3906071"/>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734683" y="3953347"/>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027758" y="3701821"/>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2915494" y="3893681"/>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2889057" y="4019891"/>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2972195" y="4103947"/>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313132" y="4227235"/>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408707" y="432998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408707" y="4466883"/>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409840" y="4603819"/>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408707" y="4741068"/>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581245" y="4330259"/>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581245" y="4466805"/>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569482" y="4603858"/>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568740" y="4741302"/>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307412" y="4107581"/>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083005" y="4103947"/>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2971626" y="4268199"/>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082688" y="4268199"/>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2972195" y="4436595"/>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083289" y="4436595"/>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2972195" y="4602935"/>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083005" y="4602935"/>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2971626" y="4767156"/>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082688" y="4767156"/>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842078" y="3953347"/>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3949521" y="3953347"/>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734683" y="4051618"/>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842078" y="4051618"/>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3949521" y="4051618"/>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734683" y="4149872"/>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842078" y="4149872"/>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3949521" y="4149872"/>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734683" y="4248143"/>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842078" y="4248143"/>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3949521" y="4248143"/>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734683" y="4346397"/>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842078" y="4346397"/>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3949521" y="4346397"/>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734683" y="4444683"/>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842078" y="4444683"/>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3949521" y="4444683"/>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734683" y="4542954"/>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842078" y="4542954"/>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3949521" y="4542954"/>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734683" y="4641208"/>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842078" y="4641208"/>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3949521" y="4641208"/>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734683" y="4739479"/>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842078" y="4739479"/>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3949521" y="4739479"/>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734683" y="4837765"/>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842078" y="4837765"/>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3949521" y="4837765"/>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734683" y="4635575"/>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842078" y="4635575"/>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3949521" y="4635575"/>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734683" y="3847024"/>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460502" y="3788789"/>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498897" y="3836050"/>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606292" y="3836050"/>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713719" y="3836050"/>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498897" y="3928865"/>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606292" y="3928865"/>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713719" y="3928865"/>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498897" y="4021648"/>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606292" y="4021648"/>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713719" y="4021648"/>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498897" y="4114464"/>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606292" y="4114464"/>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713719" y="4114464"/>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498897" y="4207295"/>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800946" y="4028788"/>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679383" y="4150350"/>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772329" y="4483755"/>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773644" y="4362573"/>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772329" y="4241323"/>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772329" y="4604971"/>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772329" y="4726533"/>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772329" y="4847749"/>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3972546" y="4241323"/>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3972546" y="4362573"/>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3972546" y="4483789"/>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3972546" y="4605005"/>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3972546" y="4726533"/>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3972546" y="4847784"/>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606292" y="4207295"/>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713719" y="4207295"/>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498897" y="4300111"/>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606292" y="4300111"/>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713719" y="4300111"/>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498897" y="4392894"/>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606292" y="4392894"/>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713719" y="4392894"/>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498897" y="4485709"/>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606292" y="4485709"/>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713719" y="4485709"/>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498897" y="4578525"/>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606292" y="4578525"/>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713719" y="4578525"/>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498897" y="4615752"/>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606292" y="4615752"/>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713719" y="4615752"/>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498897" y="4713243"/>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606292" y="4713243"/>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713719" y="4713243"/>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498897" y="4819371"/>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606292" y="4819371"/>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713719" y="4819371"/>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080051" y="3770915"/>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144763" y="3843339"/>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239267" y="3843339"/>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333739" y="3843339"/>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4860532" y="3415336"/>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006355" y="3571809"/>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113798" y="3680989"/>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4898928" y="3790153"/>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113798" y="3790153"/>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4898928" y="3899350"/>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006355" y="3899350"/>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113798" y="389935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4898928" y="4008530"/>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006355" y="4008530"/>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113798" y="4008530"/>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4898928" y="411772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006355" y="411772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113798" y="411772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898928" y="4226907"/>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006355" y="4226907"/>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113798" y="4226907"/>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4898928" y="4336104"/>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006355" y="4336104"/>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113798" y="4336104"/>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4898928" y="4445284"/>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006355" y="4445284"/>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113798" y="4445284"/>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4898928" y="455448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006355" y="455448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113798" y="455448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4898928" y="466366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006355" y="466366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113798" y="466366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4898928" y="4772858"/>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006355" y="4772858"/>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113798" y="4772858"/>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287149" y="2976423"/>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305625" y="3145072"/>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347771" y="3192251"/>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455182" y="3192251"/>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562609" y="3192251"/>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347771" y="3295960"/>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455182" y="3295960"/>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562609" y="3295960"/>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347771" y="3399701"/>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455182" y="3399701"/>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562609" y="3399701"/>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347771" y="3503411"/>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455182" y="3503411"/>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562609" y="3503411"/>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347771" y="360715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455182" y="360715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562609" y="360715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347771" y="3710861"/>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455182" y="3710861"/>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562609" y="3710861"/>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347771" y="3814603"/>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455182" y="3814603"/>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562609" y="3814603"/>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347771" y="3918345"/>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455182" y="3918345"/>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562609" y="3918345"/>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347771" y="4022054"/>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455182" y="4022054"/>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562609" y="4022054"/>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347771" y="412579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455182" y="412579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562609" y="412579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347771" y="4229505"/>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455182" y="4229505"/>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562609" y="4229505"/>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347771" y="4333246"/>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455182" y="4333246"/>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562609" y="4333246"/>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347771" y="4436956"/>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455182" y="4436956"/>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562609" y="4436956"/>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347771" y="454069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455182" y="454069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562609" y="454069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347771" y="464443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455182" y="464443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562609" y="464443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347771" y="4748148"/>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455182" y="4748148"/>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562609" y="4748148"/>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347771" y="4851890"/>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455182" y="4851890"/>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562609" y="4851890"/>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344021" y="3031638"/>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451464" y="3031638"/>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558858" y="3031638"/>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784557" y="5039761"/>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796382" y="5006983"/>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272176" y="4447995"/>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272176" y="5032326"/>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459641" y="4799678"/>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202966" y="4434196"/>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488799" y="4604095"/>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377654" y="4865219"/>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407803" y="4815377"/>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377654" y="4893808"/>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377654" y="4927204"/>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377654" y="4960583"/>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377654" y="4994011"/>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623631" y="4865219"/>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653763" y="4809906"/>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623631" y="4893808"/>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623631" y="4927204"/>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623631" y="4960583"/>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623631" y="4994011"/>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148882" y="5025458"/>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4966725" y="4428952"/>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4966725" y="5031627"/>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106362" y="4791674"/>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4896070" y="4417815"/>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464749" y="4970016"/>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105712" y="4271115"/>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259815" y="4519689"/>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405183" y="3933622"/>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586901" y="4232395"/>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579385" y="5143503"/>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108646" y="4463402"/>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230132" y="4659619"/>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774146" y="4487901"/>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4883228" y="4675042"/>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540784" y="4685465"/>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621455" y="4815540"/>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325091" y="4567290"/>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427988" y="4733261"/>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609429" y="4428828"/>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723244" y="4655105"/>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5886503" y="4192018"/>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030150" y="4428124"/>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113798" y="3571809"/>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006355" y="3462612"/>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113798" y="3462612"/>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4898928" y="3462612"/>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4898928" y="3571809"/>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4898928" y="3680989"/>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006355" y="3680989"/>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006355" y="3790153"/>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81" name="Google Shape;140;p15">
            <a:extLst>
              <a:ext uri="{FF2B5EF4-FFF2-40B4-BE49-F238E27FC236}">
                <a16:creationId xmlns:a16="http://schemas.microsoft.com/office/drawing/2014/main" id="{F3810205-5DA3-4BCE-9C7F-D93F895D7F4E}"/>
              </a:ext>
            </a:extLst>
          </p:cNvPr>
          <p:cNvSpPr txBox="1">
            <a:spLocks noGrp="1"/>
          </p:cNvSpPr>
          <p:nvPr>
            <p:ph type="ctrTitle"/>
          </p:nvPr>
        </p:nvSpPr>
        <p:spPr>
          <a:xfrm>
            <a:off x="1692000" y="1110635"/>
            <a:ext cx="576000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More Features to include?</a:t>
            </a:r>
            <a:endParaRPr sz="3200" b="1" dirty="0">
              <a:solidFill>
                <a:srgbClr val="434343"/>
              </a:solidFill>
            </a:endParaRPr>
          </a:p>
        </p:txBody>
      </p:sp>
      <p:sp>
        <p:nvSpPr>
          <p:cNvPr id="283" name="Google Shape;140;p15">
            <a:extLst>
              <a:ext uri="{FF2B5EF4-FFF2-40B4-BE49-F238E27FC236}">
                <a16:creationId xmlns:a16="http://schemas.microsoft.com/office/drawing/2014/main" id="{3F28F7AB-0607-4FA8-8960-B306B871ED79}"/>
              </a:ext>
            </a:extLst>
          </p:cNvPr>
          <p:cNvSpPr txBox="1">
            <a:spLocks/>
          </p:cNvSpPr>
          <p:nvPr/>
        </p:nvSpPr>
        <p:spPr>
          <a:xfrm>
            <a:off x="2412000" y="1785181"/>
            <a:ext cx="4320000" cy="9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Number of bedroom(s)</a:t>
            </a:r>
          </a:p>
          <a:p>
            <a:pPr>
              <a:buFont typeface="Arial" panose="020B0604020202020204" pitchFamily="34" charset="0"/>
              <a:buChar char="•"/>
            </a:pPr>
            <a:r>
              <a:rPr lang="en-US" dirty="0"/>
              <a:t>Number of bathroom(s)</a:t>
            </a:r>
          </a:p>
          <a:p>
            <a:endParaRPr lang="en-US" dirty="0"/>
          </a:p>
          <a:p>
            <a:endParaRPr lang="en-US" dirty="0"/>
          </a:p>
        </p:txBody>
      </p:sp>
      <p:sp>
        <p:nvSpPr>
          <p:cNvPr id="277" name="TextBox 276">
            <a:extLst>
              <a:ext uri="{FF2B5EF4-FFF2-40B4-BE49-F238E27FC236}">
                <a16:creationId xmlns:a16="http://schemas.microsoft.com/office/drawing/2014/main" id="{08161FA6-B835-498B-AEF6-2E3ADC6E6B2A}"/>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289623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81" name="Google Shape;140;p15">
            <a:extLst>
              <a:ext uri="{FF2B5EF4-FFF2-40B4-BE49-F238E27FC236}">
                <a16:creationId xmlns:a16="http://schemas.microsoft.com/office/drawing/2014/main" id="{F3810205-5DA3-4BCE-9C7F-D93F895D7F4E}"/>
              </a:ext>
            </a:extLst>
          </p:cNvPr>
          <p:cNvSpPr txBox="1">
            <a:spLocks noGrp="1"/>
          </p:cNvSpPr>
          <p:nvPr>
            <p:ph type="ctrTitle"/>
          </p:nvPr>
        </p:nvSpPr>
        <p:spPr>
          <a:xfrm>
            <a:off x="1692000" y="1110635"/>
            <a:ext cx="576000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t>Completed Features List</a:t>
            </a:r>
            <a:endParaRPr sz="3200" b="1" dirty="0">
              <a:solidFill>
                <a:srgbClr val="434343"/>
              </a:solidFill>
            </a:endParaRPr>
          </a:p>
        </p:txBody>
      </p:sp>
      <p:sp>
        <p:nvSpPr>
          <p:cNvPr id="277" name="TextBox 276">
            <a:extLst>
              <a:ext uri="{FF2B5EF4-FFF2-40B4-BE49-F238E27FC236}">
                <a16:creationId xmlns:a16="http://schemas.microsoft.com/office/drawing/2014/main" id="{08161FA6-B835-498B-AEF6-2E3ADC6E6B2A}"/>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
        <p:nvSpPr>
          <p:cNvPr id="280" name="TextBox 279">
            <a:extLst>
              <a:ext uri="{FF2B5EF4-FFF2-40B4-BE49-F238E27FC236}">
                <a16:creationId xmlns:a16="http://schemas.microsoft.com/office/drawing/2014/main" id="{A8500FE4-CA37-4129-AF68-A283F684ECD0}"/>
              </a:ext>
            </a:extLst>
          </p:cNvPr>
          <p:cNvSpPr txBox="1"/>
          <p:nvPr/>
        </p:nvSpPr>
        <p:spPr>
          <a:xfrm>
            <a:off x="1152000" y="1758635"/>
            <a:ext cx="6840000" cy="2160000"/>
          </a:xfrm>
          <a:prstGeom prst="rect">
            <a:avLst/>
          </a:prstGeom>
          <a:noFill/>
        </p:spPr>
        <p:txBody>
          <a:bodyPr wrap="square">
            <a:spAutoFit/>
          </a:bodyPr>
          <a:lstStyle/>
          <a:p>
            <a:pPr marL="900000" indent="-342900" algn="just">
              <a:lnSpc>
                <a:spcPct val="107000"/>
              </a:lnSpc>
              <a:buFont typeface="+mj-lt"/>
              <a:buAutoNum type="arabicPeriod"/>
            </a:pPr>
            <a:r>
              <a:rPr lang="en-SG" sz="1400" dirty="0"/>
              <a:t>Month			10. Distance to MRT</a:t>
            </a:r>
          </a:p>
          <a:p>
            <a:pPr marL="900000" indent="-342900" algn="just">
              <a:lnSpc>
                <a:spcPct val="107000"/>
              </a:lnSpc>
              <a:buFont typeface="+mj-lt"/>
              <a:buAutoNum type="arabicPeriod"/>
            </a:pPr>
            <a:r>
              <a:rPr lang="en-SG" dirty="0"/>
              <a:t>Year			11. Distance to shopping mall</a:t>
            </a:r>
            <a:endParaRPr lang="en-SG" sz="1400" dirty="0"/>
          </a:p>
          <a:p>
            <a:pPr marL="900000" indent="-342900" algn="just">
              <a:lnSpc>
                <a:spcPct val="107000"/>
              </a:lnSpc>
              <a:buFont typeface="+mj-lt"/>
              <a:buAutoNum type="arabicPeriod"/>
            </a:pPr>
            <a:r>
              <a:rPr lang="en-SG" sz="1400" dirty="0"/>
              <a:t>Town			12. Distance to hawker centre</a:t>
            </a:r>
          </a:p>
          <a:p>
            <a:pPr marL="900000" lvl="0" indent="-342900" algn="just">
              <a:lnSpc>
                <a:spcPct val="107000"/>
              </a:lnSpc>
              <a:buFont typeface="+mj-lt"/>
              <a:buAutoNum type="arabicPeriod"/>
            </a:pPr>
            <a:r>
              <a:rPr lang="en-SG" sz="1400" dirty="0"/>
              <a:t>Flat type			13. </a:t>
            </a:r>
            <a:r>
              <a:rPr lang="en-SG" dirty="0"/>
              <a:t>Distance to </a:t>
            </a:r>
            <a:r>
              <a:rPr lang="en-SG" sz="1400" dirty="0"/>
              <a:t>childcare centre</a:t>
            </a:r>
          </a:p>
          <a:p>
            <a:pPr marL="900000" indent="-342900" algn="just">
              <a:lnSpc>
                <a:spcPct val="107000"/>
              </a:lnSpc>
              <a:buFont typeface="+mj-lt"/>
              <a:buAutoNum type="arabicPeriod"/>
            </a:pPr>
            <a:r>
              <a:rPr lang="en-SG" sz="1400" dirty="0"/>
              <a:t>Floor area			14. </a:t>
            </a:r>
            <a:r>
              <a:rPr lang="en-SG" dirty="0"/>
              <a:t>Distance to </a:t>
            </a:r>
            <a:r>
              <a:rPr lang="en-SG" sz="1400" dirty="0"/>
              <a:t>city</a:t>
            </a:r>
          </a:p>
          <a:p>
            <a:pPr marL="900000" indent="-342900" algn="just">
              <a:lnSpc>
                <a:spcPct val="107000"/>
              </a:lnSpc>
              <a:buFont typeface="+mj-lt"/>
              <a:buAutoNum type="arabicPeriod"/>
            </a:pPr>
            <a:r>
              <a:rPr lang="en-SG" sz="1400" dirty="0"/>
              <a:t>Flat model			15. </a:t>
            </a:r>
            <a:r>
              <a:rPr lang="en-SG" dirty="0"/>
              <a:t>Distance to </a:t>
            </a:r>
            <a:r>
              <a:rPr lang="en-SG" sz="1400" dirty="0"/>
              <a:t>primary school</a:t>
            </a:r>
          </a:p>
          <a:p>
            <a:pPr marL="900000" indent="-342900" algn="just">
              <a:lnSpc>
                <a:spcPct val="107000"/>
              </a:lnSpc>
              <a:buFont typeface="+mj-lt"/>
              <a:buAutoNum type="arabicPeriod"/>
            </a:pPr>
            <a:r>
              <a:rPr lang="en-SG" dirty="0"/>
              <a:t>Lease commence date		16. Bedroom</a:t>
            </a:r>
            <a:endParaRPr lang="en-SG" sz="1400" dirty="0"/>
          </a:p>
          <a:p>
            <a:pPr marL="900000" indent="-342900" algn="just">
              <a:lnSpc>
                <a:spcPct val="107000"/>
              </a:lnSpc>
              <a:buFont typeface="+mj-lt"/>
              <a:buAutoNum type="arabicPeriod"/>
            </a:pPr>
            <a:r>
              <a:rPr lang="en-SG" sz="1400" dirty="0"/>
              <a:t>Mean floor			17. Bathroom</a:t>
            </a:r>
          </a:p>
          <a:p>
            <a:pPr marL="900000" indent="-342900" algn="just">
              <a:lnSpc>
                <a:spcPct val="107000"/>
              </a:lnSpc>
              <a:buFont typeface="+mj-lt"/>
              <a:buAutoNum type="arabicPeriod"/>
            </a:pPr>
            <a:r>
              <a:rPr lang="en-SG" dirty="0"/>
              <a:t>Remaining year		18. Resale price (target variable)	</a:t>
            </a:r>
          </a:p>
        </p:txBody>
      </p:sp>
      <p:grpSp>
        <p:nvGrpSpPr>
          <p:cNvPr id="278" name="Google Shape;142;p15">
            <a:extLst>
              <a:ext uri="{FF2B5EF4-FFF2-40B4-BE49-F238E27FC236}">
                <a16:creationId xmlns:a16="http://schemas.microsoft.com/office/drawing/2014/main" id="{C555BFFA-CF01-41F7-AC24-E5FCB1CC52F9}"/>
              </a:ext>
            </a:extLst>
          </p:cNvPr>
          <p:cNvGrpSpPr/>
          <p:nvPr/>
        </p:nvGrpSpPr>
        <p:grpSpPr>
          <a:xfrm>
            <a:off x="732897" y="3061489"/>
            <a:ext cx="927302" cy="2083860"/>
            <a:chOff x="2449930" y="2556776"/>
            <a:chExt cx="1339065" cy="3009185"/>
          </a:xfrm>
        </p:grpSpPr>
        <p:sp>
          <p:nvSpPr>
            <p:cNvPr id="282" name="Google Shape;143;p15">
              <a:extLst>
                <a:ext uri="{FF2B5EF4-FFF2-40B4-BE49-F238E27FC236}">
                  <a16:creationId xmlns:a16="http://schemas.microsoft.com/office/drawing/2014/main" id="{733DB55E-7B62-4717-BABF-C8094AB2D7AA}"/>
                </a:ext>
              </a:extLst>
            </p:cNvPr>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44;p15">
              <a:extLst>
                <a:ext uri="{FF2B5EF4-FFF2-40B4-BE49-F238E27FC236}">
                  <a16:creationId xmlns:a16="http://schemas.microsoft.com/office/drawing/2014/main" id="{12FD114E-5D55-4D34-8346-BD2D806943FA}"/>
                </a:ext>
              </a:extLst>
            </p:cNvPr>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145;p15">
            <a:extLst>
              <a:ext uri="{FF2B5EF4-FFF2-40B4-BE49-F238E27FC236}">
                <a16:creationId xmlns:a16="http://schemas.microsoft.com/office/drawing/2014/main" id="{7D12B529-5A04-425F-A722-76A8C873DAA2}"/>
              </a:ext>
            </a:extLst>
          </p:cNvPr>
          <p:cNvGrpSpPr/>
          <p:nvPr/>
        </p:nvGrpSpPr>
        <p:grpSpPr>
          <a:xfrm>
            <a:off x="-2" y="3431292"/>
            <a:ext cx="1282408" cy="1701863"/>
            <a:chOff x="1231043" y="3326737"/>
            <a:chExt cx="1851853" cy="2457564"/>
          </a:xfrm>
        </p:grpSpPr>
        <p:sp>
          <p:nvSpPr>
            <p:cNvPr id="286" name="Google Shape;146;p15">
              <a:extLst>
                <a:ext uri="{FF2B5EF4-FFF2-40B4-BE49-F238E27FC236}">
                  <a16:creationId xmlns:a16="http://schemas.microsoft.com/office/drawing/2014/main" id="{D9F5CF28-3C26-4868-AE0C-FE9E2FC8DA40}"/>
                </a:ext>
              </a:extLst>
            </p:cNvPr>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47;p15">
              <a:extLst>
                <a:ext uri="{FF2B5EF4-FFF2-40B4-BE49-F238E27FC236}">
                  <a16:creationId xmlns:a16="http://schemas.microsoft.com/office/drawing/2014/main" id="{3BC8F697-BECD-4491-BAAB-65E9D5208C35}"/>
                </a:ext>
              </a:extLst>
            </p:cNvPr>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592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1A69A9A-ED02-4B17-AD4A-87978F6DDF93}"/>
              </a:ext>
            </a:extLst>
          </p:cNvPr>
          <p:cNvPicPr>
            <a:picLocks noChangeAspect="1"/>
          </p:cNvPicPr>
          <p:nvPr/>
        </p:nvPicPr>
        <p:blipFill>
          <a:blip r:embed="rId3"/>
          <a:stretch>
            <a:fillRect/>
          </a:stretch>
        </p:blipFill>
        <p:spPr>
          <a:xfrm>
            <a:off x="184971" y="996775"/>
            <a:ext cx="4619625" cy="2057400"/>
          </a:xfrm>
          <a:prstGeom prst="rect">
            <a:avLst/>
          </a:prstGeom>
        </p:spPr>
      </p:pic>
      <p:sp>
        <p:nvSpPr>
          <p:cNvPr id="2" name="Title 1">
            <a:extLst>
              <a:ext uri="{FF2B5EF4-FFF2-40B4-BE49-F238E27FC236}">
                <a16:creationId xmlns:a16="http://schemas.microsoft.com/office/drawing/2014/main" id="{A735438D-EC8A-4B59-BF46-0DA7EF34DFA4}"/>
              </a:ext>
            </a:extLst>
          </p:cNvPr>
          <p:cNvSpPr>
            <a:spLocks noGrp="1"/>
          </p:cNvSpPr>
          <p:nvPr>
            <p:ph type="ctrTitle"/>
          </p:nvPr>
        </p:nvSpPr>
        <p:spPr>
          <a:xfrm>
            <a:off x="1278000" y="0"/>
            <a:ext cx="6588000" cy="720000"/>
          </a:xfrm>
          <a:noFill/>
          <a:ln>
            <a:noFill/>
          </a:ln>
        </p:spPr>
        <p:txBody>
          <a:bodyPr spcFirstLastPara="1" wrap="square" lIns="91425" tIns="91425" rIns="91425" bIns="91425" anchor="ctr" anchorCtr="0">
            <a:noAutofit/>
          </a:bodyPr>
          <a:lstStyle/>
          <a:p>
            <a:pPr>
              <a:buClr>
                <a:srgbClr val="434343"/>
              </a:buClr>
              <a:buSzPts val="2800"/>
            </a:pPr>
            <a:r>
              <a:rPr lang="en-US" sz="3200" b="1" dirty="0">
                <a:solidFill>
                  <a:srgbClr val="434343"/>
                </a:solidFill>
              </a:rPr>
              <a:t>1. Numeric Feature: Floor Area</a:t>
            </a:r>
            <a:endParaRPr lang="en-SG" sz="3200" b="1" dirty="0">
              <a:solidFill>
                <a:srgbClr val="434343"/>
              </a:solidFill>
            </a:endParaRPr>
          </a:p>
        </p:txBody>
      </p:sp>
      <p:grpSp>
        <p:nvGrpSpPr>
          <p:cNvPr id="3" name="Google Shape;174;p16">
            <a:extLst>
              <a:ext uri="{FF2B5EF4-FFF2-40B4-BE49-F238E27FC236}">
                <a16:creationId xmlns:a16="http://schemas.microsoft.com/office/drawing/2014/main" id="{87412343-B0F7-4992-9980-078756AE85D1}"/>
              </a:ext>
            </a:extLst>
          </p:cNvPr>
          <p:cNvGrpSpPr/>
          <p:nvPr/>
        </p:nvGrpSpPr>
        <p:grpSpPr>
          <a:xfrm>
            <a:off x="8115346" y="2909274"/>
            <a:ext cx="1038447" cy="2176554"/>
            <a:chOff x="2106350" y="2477950"/>
            <a:chExt cx="872425" cy="1828576"/>
          </a:xfrm>
        </p:grpSpPr>
        <p:sp>
          <p:nvSpPr>
            <p:cNvPr id="4" name="Google Shape;175;p16">
              <a:extLst>
                <a:ext uri="{FF2B5EF4-FFF2-40B4-BE49-F238E27FC236}">
                  <a16:creationId xmlns:a16="http://schemas.microsoft.com/office/drawing/2014/main" id="{0E1E6954-6FB4-4CC8-8753-6104D141C567}"/>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6;p16">
              <a:extLst>
                <a:ext uri="{FF2B5EF4-FFF2-40B4-BE49-F238E27FC236}">
                  <a16:creationId xmlns:a16="http://schemas.microsoft.com/office/drawing/2014/main" id="{FD665F93-62A7-499A-9A49-F9887C68669F}"/>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77;p16">
            <a:extLst>
              <a:ext uri="{FF2B5EF4-FFF2-40B4-BE49-F238E27FC236}">
                <a16:creationId xmlns:a16="http://schemas.microsoft.com/office/drawing/2014/main" id="{32D228A9-510D-4CDD-9942-A147B12BF8AC}"/>
              </a:ext>
            </a:extLst>
          </p:cNvPr>
          <p:cNvGrpSpPr/>
          <p:nvPr/>
        </p:nvGrpSpPr>
        <p:grpSpPr>
          <a:xfrm>
            <a:off x="7970618" y="3864491"/>
            <a:ext cx="755602" cy="1299808"/>
            <a:chOff x="5609750" y="3138575"/>
            <a:chExt cx="634800" cy="1092000"/>
          </a:xfrm>
        </p:grpSpPr>
        <p:sp>
          <p:nvSpPr>
            <p:cNvPr id="7" name="Google Shape;178;p16">
              <a:extLst>
                <a:ext uri="{FF2B5EF4-FFF2-40B4-BE49-F238E27FC236}">
                  <a16:creationId xmlns:a16="http://schemas.microsoft.com/office/drawing/2014/main" id="{6B4A4662-3DB9-49DB-B5DB-5595CB7774C4}"/>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9;p16">
              <a:extLst>
                <a:ext uri="{FF2B5EF4-FFF2-40B4-BE49-F238E27FC236}">
                  <a16:creationId xmlns:a16="http://schemas.microsoft.com/office/drawing/2014/main" id="{5C431C9D-3793-49FD-A78C-C7D4A0A674DB}"/>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B3D09E81-6969-44C6-A74C-5D36F2FCF004}"/>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3" name="TextBox 12">
            <a:extLst>
              <a:ext uri="{FF2B5EF4-FFF2-40B4-BE49-F238E27FC236}">
                <a16:creationId xmlns:a16="http://schemas.microsoft.com/office/drawing/2014/main" id="{298521DF-4A0E-4F14-86F9-95FDB6A0F28B}"/>
              </a:ext>
            </a:extLst>
          </p:cNvPr>
          <p:cNvSpPr txBox="1"/>
          <p:nvPr/>
        </p:nvSpPr>
        <p:spPr>
          <a:xfrm>
            <a:off x="4775773" y="1764571"/>
            <a:ext cx="3368396" cy="6480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dirty="0"/>
              <a:t>There are some outliers identified.</a:t>
            </a:r>
          </a:p>
        </p:txBody>
      </p:sp>
      <p:sp>
        <p:nvSpPr>
          <p:cNvPr id="16" name="Oval 15">
            <a:extLst>
              <a:ext uri="{FF2B5EF4-FFF2-40B4-BE49-F238E27FC236}">
                <a16:creationId xmlns:a16="http://schemas.microsoft.com/office/drawing/2014/main" id="{C748AD64-2F71-4B15-A011-677606D7B421}"/>
              </a:ext>
            </a:extLst>
          </p:cNvPr>
          <p:cNvSpPr/>
          <p:nvPr/>
        </p:nvSpPr>
        <p:spPr>
          <a:xfrm>
            <a:off x="3780971" y="1198071"/>
            <a:ext cx="1022633" cy="906501"/>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G"/>
          </a:p>
        </p:txBody>
      </p:sp>
      <p:cxnSp>
        <p:nvCxnSpPr>
          <p:cNvPr id="18" name="Straight Arrow Connector 17">
            <a:extLst>
              <a:ext uri="{FF2B5EF4-FFF2-40B4-BE49-F238E27FC236}">
                <a16:creationId xmlns:a16="http://schemas.microsoft.com/office/drawing/2014/main" id="{FF899C9F-B8A2-4528-93DB-2371875D495C}"/>
              </a:ext>
            </a:extLst>
          </p:cNvPr>
          <p:cNvCxnSpPr>
            <a:cxnSpLocks/>
            <a:stCxn id="16" idx="4"/>
          </p:cNvCxnSpPr>
          <p:nvPr/>
        </p:nvCxnSpPr>
        <p:spPr>
          <a:xfrm flipH="1">
            <a:off x="4100286" y="2104572"/>
            <a:ext cx="192002" cy="246744"/>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E752BA8-7CDC-45F0-9838-5182614157B0}"/>
              </a:ext>
            </a:extLst>
          </p:cNvPr>
          <p:cNvSpPr txBox="1"/>
          <p:nvPr/>
        </p:nvSpPr>
        <p:spPr>
          <a:xfrm>
            <a:off x="3514475" y="2351316"/>
            <a:ext cx="1023823" cy="323165"/>
          </a:xfrm>
          <a:prstGeom prst="rect">
            <a:avLst/>
          </a:prstGeom>
          <a:noFill/>
        </p:spPr>
        <p:txBody>
          <a:bodyPr wrap="square" rtlCol="0">
            <a:spAutoFit/>
          </a:bodyPr>
          <a:lstStyle/>
          <a:p>
            <a:r>
              <a:rPr lang="en-US" sz="1500" dirty="0">
                <a:solidFill>
                  <a:srgbClr val="434343"/>
                </a:solidFill>
                <a:latin typeface="Montserrat ExtraBold" panose="020B0604020202020204" charset="0"/>
                <a:ea typeface="EB Garamond"/>
                <a:cs typeface="Calibri" panose="020F0502020204030204" pitchFamily="34" charset="0"/>
              </a:rPr>
              <a:t>Outliers</a:t>
            </a:r>
            <a:endParaRPr lang="en-SG" sz="1500" dirty="0">
              <a:solidFill>
                <a:srgbClr val="434343"/>
              </a:solidFill>
              <a:latin typeface="Montserrat ExtraBold" panose="020B0604020202020204" charset="0"/>
              <a:ea typeface="EB Garamond"/>
              <a:cs typeface="Calibri" panose="020F0502020204030204" pitchFamily="34" charset="0"/>
            </a:endParaRPr>
          </a:p>
        </p:txBody>
      </p:sp>
      <p:pic>
        <p:nvPicPr>
          <p:cNvPr id="23" name="Picture 22">
            <a:extLst>
              <a:ext uri="{FF2B5EF4-FFF2-40B4-BE49-F238E27FC236}">
                <a16:creationId xmlns:a16="http://schemas.microsoft.com/office/drawing/2014/main" id="{2C5C13EF-9B62-41F2-95FF-677CBDA4EF8B}"/>
              </a:ext>
            </a:extLst>
          </p:cNvPr>
          <p:cNvPicPr>
            <a:picLocks noChangeAspect="1"/>
          </p:cNvPicPr>
          <p:nvPr/>
        </p:nvPicPr>
        <p:blipFill>
          <a:blip r:embed="rId4"/>
          <a:stretch>
            <a:fillRect/>
          </a:stretch>
        </p:blipFill>
        <p:spPr>
          <a:xfrm>
            <a:off x="184971" y="3126622"/>
            <a:ext cx="4528277" cy="2009481"/>
          </a:xfrm>
          <a:prstGeom prst="rect">
            <a:avLst/>
          </a:prstGeom>
        </p:spPr>
      </p:pic>
      <p:sp>
        <p:nvSpPr>
          <p:cNvPr id="26" name="TextBox 25">
            <a:extLst>
              <a:ext uri="{FF2B5EF4-FFF2-40B4-BE49-F238E27FC236}">
                <a16:creationId xmlns:a16="http://schemas.microsoft.com/office/drawing/2014/main" id="{7F9EE419-FFD4-47A0-86E4-1165346D6E8B}"/>
              </a:ext>
            </a:extLst>
          </p:cNvPr>
          <p:cNvSpPr txBox="1"/>
          <p:nvPr/>
        </p:nvSpPr>
        <p:spPr>
          <a:xfrm>
            <a:off x="4803604" y="3126622"/>
            <a:ext cx="3368396" cy="1030925"/>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dirty="0"/>
              <a:t>Floor area increase, the resale price increase.</a:t>
            </a:r>
          </a:p>
        </p:txBody>
      </p:sp>
      <p:sp>
        <p:nvSpPr>
          <p:cNvPr id="32" name="TextBox 31">
            <a:extLst>
              <a:ext uri="{FF2B5EF4-FFF2-40B4-BE49-F238E27FC236}">
                <a16:creationId xmlns:a16="http://schemas.microsoft.com/office/drawing/2014/main" id="{83CC7E59-869A-4354-ADF9-76E95973BB9A}"/>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61078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930BD1-A1B2-4304-A6B5-12A7E212E9F9}"/>
              </a:ext>
            </a:extLst>
          </p:cNvPr>
          <p:cNvPicPr>
            <a:picLocks noChangeAspect="1"/>
          </p:cNvPicPr>
          <p:nvPr/>
        </p:nvPicPr>
        <p:blipFill>
          <a:blip r:embed="rId3"/>
          <a:stretch>
            <a:fillRect/>
          </a:stretch>
        </p:blipFill>
        <p:spPr>
          <a:xfrm>
            <a:off x="1047750" y="1011467"/>
            <a:ext cx="7048500" cy="2993600"/>
          </a:xfrm>
          <a:prstGeom prst="rect">
            <a:avLst/>
          </a:prstGeom>
        </p:spPr>
      </p:pic>
      <p:sp>
        <p:nvSpPr>
          <p:cNvPr id="3" name="Title 1">
            <a:extLst>
              <a:ext uri="{FF2B5EF4-FFF2-40B4-BE49-F238E27FC236}">
                <a16:creationId xmlns:a16="http://schemas.microsoft.com/office/drawing/2014/main" id="{F2481CE6-F310-4089-8853-DE9E750518F3}"/>
              </a:ext>
            </a:extLst>
          </p:cNvPr>
          <p:cNvSpPr txBox="1">
            <a:spLocks/>
          </p:cNvSpPr>
          <p:nvPr/>
        </p:nvSpPr>
        <p:spPr>
          <a:xfrm>
            <a:off x="900000" y="0"/>
            <a:ext cx="7344000" cy="72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Clr>
                <a:srgbClr val="434343"/>
              </a:buClr>
              <a:buSzPts val="2800"/>
            </a:pPr>
            <a:r>
              <a:rPr lang="en-US" sz="3200" b="1" dirty="0">
                <a:solidFill>
                  <a:srgbClr val="434343"/>
                </a:solidFill>
              </a:rPr>
              <a:t>2. Numeric Feature: Month &amp; Year</a:t>
            </a:r>
            <a:endParaRPr lang="en-SG" sz="3200" b="1" dirty="0">
              <a:solidFill>
                <a:srgbClr val="434343"/>
              </a:solidFill>
            </a:endParaRPr>
          </a:p>
        </p:txBody>
      </p:sp>
      <p:sp>
        <p:nvSpPr>
          <p:cNvPr id="10" name="TextBox 9">
            <a:extLst>
              <a:ext uri="{FF2B5EF4-FFF2-40B4-BE49-F238E27FC236}">
                <a16:creationId xmlns:a16="http://schemas.microsoft.com/office/drawing/2014/main" id="{D0F7C41E-F8D6-4221-B8A4-E8676F08685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grpSp>
        <p:nvGrpSpPr>
          <p:cNvPr id="11" name="Google Shape;174;p16">
            <a:extLst>
              <a:ext uri="{FF2B5EF4-FFF2-40B4-BE49-F238E27FC236}">
                <a16:creationId xmlns:a16="http://schemas.microsoft.com/office/drawing/2014/main" id="{8084FDA4-483C-406C-B3B1-D41224994D39}"/>
              </a:ext>
            </a:extLst>
          </p:cNvPr>
          <p:cNvGrpSpPr/>
          <p:nvPr/>
        </p:nvGrpSpPr>
        <p:grpSpPr>
          <a:xfrm>
            <a:off x="8115346" y="2909274"/>
            <a:ext cx="1038447" cy="2176554"/>
            <a:chOff x="2106350" y="2477950"/>
            <a:chExt cx="872425" cy="1828576"/>
          </a:xfrm>
        </p:grpSpPr>
        <p:sp>
          <p:nvSpPr>
            <p:cNvPr id="12" name="Google Shape;175;p16">
              <a:extLst>
                <a:ext uri="{FF2B5EF4-FFF2-40B4-BE49-F238E27FC236}">
                  <a16:creationId xmlns:a16="http://schemas.microsoft.com/office/drawing/2014/main" id="{2F01DBFC-021A-47D7-A7F1-23FD374EDF2C}"/>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6;p16">
              <a:extLst>
                <a:ext uri="{FF2B5EF4-FFF2-40B4-BE49-F238E27FC236}">
                  <a16:creationId xmlns:a16="http://schemas.microsoft.com/office/drawing/2014/main" id="{06934735-74B5-401B-9053-790D3532CE71}"/>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7;p16">
            <a:extLst>
              <a:ext uri="{FF2B5EF4-FFF2-40B4-BE49-F238E27FC236}">
                <a16:creationId xmlns:a16="http://schemas.microsoft.com/office/drawing/2014/main" id="{823F2525-E951-42F3-8464-6723FE4F6EE7}"/>
              </a:ext>
            </a:extLst>
          </p:cNvPr>
          <p:cNvGrpSpPr/>
          <p:nvPr/>
        </p:nvGrpSpPr>
        <p:grpSpPr>
          <a:xfrm>
            <a:off x="7970618" y="3864491"/>
            <a:ext cx="755602" cy="1299808"/>
            <a:chOff x="5609750" y="3138575"/>
            <a:chExt cx="634800" cy="1092000"/>
          </a:xfrm>
        </p:grpSpPr>
        <p:sp>
          <p:nvSpPr>
            <p:cNvPr id="15" name="Google Shape;178;p16">
              <a:extLst>
                <a:ext uri="{FF2B5EF4-FFF2-40B4-BE49-F238E27FC236}">
                  <a16:creationId xmlns:a16="http://schemas.microsoft.com/office/drawing/2014/main" id="{996DAF17-6EA6-4485-9B8B-4F6DE314C3F9}"/>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9;p16">
              <a:extLst>
                <a:ext uri="{FF2B5EF4-FFF2-40B4-BE49-F238E27FC236}">
                  <a16:creationId xmlns:a16="http://schemas.microsoft.com/office/drawing/2014/main" id="{14041F74-7FD8-4BBC-80D9-FE4E57C6EC45}"/>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9DC3D2B-D994-4020-A2CF-E947ABDFA3C4}"/>
              </a:ext>
            </a:extLst>
          </p:cNvPr>
          <p:cNvSpPr txBox="1"/>
          <p:nvPr/>
        </p:nvSpPr>
        <p:spPr>
          <a:xfrm>
            <a:off x="1190461" y="4005067"/>
            <a:ext cx="6763079" cy="82412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18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dirty="0"/>
              <a:t>The median resale price of the subset of these features are lie around $400,000, they are not useful for prediction.</a:t>
            </a:r>
          </a:p>
        </p:txBody>
      </p:sp>
      <p:sp>
        <p:nvSpPr>
          <p:cNvPr id="20" name="TextBox 19">
            <a:extLst>
              <a:ext uri="{FF2B5EF4-FFF2-40B4-BE49-F238E27FC236}">
                <a16:creationId xmlns:a16="http://schemas.microsoft.com/office/drawing/2014/main" id="{7345D9A2-D7B4-4738-9585-B2DFFA695939}"/>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16375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481CE6-F310-4089-8853-DE9E750518F3}"/>
              </a:ext>
            </a:extLst>
          </p:cNvPr>
          <p:cNvSpPr txBox="1">
            <a:spLocks/>
          </p:cNvSpPr>
          <p:nvPr/>
        </p:nvSpPr>
        <p:spPr>
          <a:xfrm>
            <a:off x="1026000" y="0"/>
            <a:ext cx="7092000" cy="72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Clr>
                <a:srgbClr val="434343"/>
              </a:buClr>
              <a:buSzPts val="2800"/>
            </a:pPr>
            <a:r>
              <a:rPr lang="en-US" sz="3200" b="1" dirty="0">
                <a:solidFill>
                  <a:srgbClr val="434343"/>
                </a:solidFill>
              </a:rPr>
              <a:t>3. Categorical Feature: Flat Type</a:t>
            </a:r>
            <a:endParaRPr lang="en-SG" sz="3200" b="1" dirty="0">
              <a:solidFill>
                <a:srgbClr val="434343"/>
              </a:solidFill>
            </a:endParaRPr>
          </a:p>
        </p:txBody>
      </p:sp>
      <p:sp>
        <p:nvSpPr>
          <p:cNvPr id="10" name="TextBox 9">
            <a:extLst>
              <a:ext uri="{FF2B5EF4-FFF2-40B4-BE49-F238E27FC236}">
                <a16:creationId xmlns:a16="http://schemas.microsoft.com/office/drawing/2014/main" id="{D0F7C41E-F8D6-4221-B8A4-E8676F08685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grpSp>
        <p:nvGrpSpPr>
          <p:cNvPr id="11" name="Google Shape;174;p16">
            <a:extLst>
              <a:ext uri="{FF2B5EF4-FFF2-40B4-BE49-F238E27FC236}">
                <a16:creationId xmlns:a16="http://schemas.microsoft.com/office/drawing/2014/main" id="{8084FDA4-483C-406C-B3B1-D41224994D39}"/>
              </a:ext>
            </a:extLst>
          </p:cNvPr>
          <p:cNvGrpSpPr/>
          <p:nvPr/>
        </p:nvGrpSpPr>
        <p:grpSpPr>
          <a:xfrm>
            <a:off x="8115346" y="2909274"/>
            <a:ext cx="1038447" cy="2176554"/>
            <a:chOff x="2106350" y="2477950"/>
            <a:chExt cx="872425" cy="1828576"/>
          </a:xfrm>
        </p:grpSpPr>
        <p:sp>
          <p:nvSpPr>
            <p:cNvPr id="12" name="Google Shape;175;p16">
              <a:extLst>
                <a:ext uri="{FF2B5EF4-FFF2-40B4-BE49-F238E27FC236}">
                  <a16:creationId xmlns:a16="http://schemas.microsoft.com/office/drawing/2014/main" id="{2F01DBFC-021A-47D7-A7F1-23FD374EDF2C}"/>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6;p16">
              <a:extLst>
                <a:ext uri="{FF2B5EF4-FFF2-40B4-BE49-F238E27FC236}">
                  <a16:creationId xmlns:a16="http://schemas.microsoft.com/office/drawing/2014/main" id="{06934735-74B5-401B-9053-790D3532CE71}"/>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7;p16">
            <a:extLst>
              <a:ext uri="{FF2B5EF4-FFF2-40B4-BE49-F238E27FC236}">
                <a16:creationId xmlns:a16="http://schemas.microsoft.com/office/drawing/2014/main" id="{823F2525-E951-42F3-8464-6723FE4F6EE7}"/>
              </a:ext>
            </a:extLst>
          </p:cNvPr>
          <p:cNvGrpSpPr/>
          <p:nvPr/>
        </p:nvGrpSpPr>
        <p:grpSpPr>
          <a:xfrm>
            <a:off x="7970618" y="3864491"/>
            <a:ext cx="755602" cy="1299808"/>
            <a:chOff x="5609750" y="3138575"/>
            <a:chExt cx="634800" cy="1092000"/>
          </a:xfrm>
        </p:grpSpPr>
        <p:sp>
          <p:nvSpPr>
            <p:cNvPr id="15" name="Google Shape;178;p16">
              <a:extLst>
                <a:ext uri="{FF2B5EF4-FFF2-40B4-BE49-F238E27FC236}">
                  <a16:creationId xmlns:a16="http://schemas.microsoft.com/office/drawing/2014/main" id="{996DAF17-6EA6-4485-9B8B-4F6DE314C3F9}"/>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9;p16">
              <a:extLst>
                <a:ext uri="{FF2B5EF4-FFF2-40B4-BE49-F238E27FC236}">
                  <a16:creationId xmlns:a16="http://schemas.microsoft.com/office/drawing/2014/main" id="{14041F74-7FD8-4BBC-80D9-FE4E57C6EC45}"/>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9DC3D2B-D994-4020-A2CF-E947ABDFA3C4}"/>
              </a:ext>
            </a:extLst>
          </p:cNvPr>
          <p:cNvSpPr txBox="1"/>
          <p:nvPr/>
        </p:nvSpPr>
        <p:spPr>
          <a:xfrm>
            <a:off x="1264920" y="3811151"/>
            <a:ext cx="6614159" cy="753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sz="1800" dirty="0"/>
              <a:t>Different median resale price for the subset.</a:t>
            </a:r>
          </a:p>
          <a:p>
            <a:pPr marL="0" indent="0" algn="l">
              <a:buNone/>
            </a:pPr>
            <a:endParaRPr lang="en-SG" sz="1800" dirty="0"/>
          </a:p>
        </p:txBody>
      </p:sp>
      <p:pic>
        <p:nvPicPr>
          <p:cNvPr id="6" name="Picture 5">
            <a:extLst>
              <a:ext uri="{FF2B5EF4-FFF2-40B4-BE49-F238E27FC236}">
                <a16:creationId xmlns:a16="http://schemas.microsoft.com/office/drawing/2014/main" id="{979AD81C-0AD7-4316-AA98-A56272325D76}"/>
              </a:ext>
            </a:extLst>
          </p:cNvPr>
          <p:cNvPicPr>
            <a:picLocks noChangeAspect="1"/>
          </p:cNvPicPr>
          <p:nvPr/>
        </p:nvPicPr>
        <p:blipFill>
          <a:blip r:embed="rId3"/>
          <a:stretch>
            <a:fillRect/>
          </a:stretch>
        </p:blipFill>
        <p:spPr>
          <a:xfrm>
            <a:off x="1761174" y="1003151"/>
            <a:ext cx="5621650" cy="2808000"/>
          </a:xfrm>
          <a:prstGeom prst="rect">
            <a:avLst/>
          </a:prstGeom>
        </p:spPr>
      </p:pic>
      <p:sp>
        <p:nvSpPr>
          <p:cNvPr id="20" name="TextBox 19">
            <a:extLst>
              <a:ext uri="{FF2B5EF4-FFF2-40B4-BE49-F238E27FC236}">
                <a16:creationId xmlns:a16="http://schemas.microsoft.com/office/drawing/2014/main" id="{2FD88138-D3F0-45E4-89F7-C5BA3BA9F97B}"/>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475395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36840" y="1658116"/>
            <a:ext cx="3600000" cy="1170485"/>
          </a:xfrm>
          <a:prstGeom prst="rect">
            <a:avLst/>
          </a:prstGeom>
          <a:noFill/>
          <a:ln>
            <a:noFill/>
          </a:ln>
        </p:spPr>
        <p:txBody>
          <a:bodyPr spcFirstLastPara="1" wrap="square" lIns="91425" tIns="91425" rIns="91425" bIns="91425" anchor="b" anchorCtr="0">
            <a:noAutofit/>
          </a:bodyPr>
          <a:lstStyle/>
          <a:p>
            <a:pPr algn="l">
              <a:buSzPts val="2800"/>
            </a:pPr>
            <a:r>
              <a:rPr lang="en" sz="3200" b="1" dirty="0"/>
              <a:t>Feature Selection</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4993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54368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12" name="Picture 11">
            <a:extLst>
              <a:ext uri="{FF2B5EF4-FFF2-40B4-BE49-F238E27FC236}">
                <a16:creationId xmlns:a16="http://schemas.microsoft.com/office/drawing/2014/main" id="{30E94DEC-5D20-4191-8D5A-DE84C389A65C}"/>
              </a:ext>
            </a:extLst>
          </p:cNvPr>
          <p:cNvPicPr>
            <a:picLocks noChangeAspect="1"/>
          </p:cNvPicPr>
          <p:nvPr/>
        </p:nvPicPr>
        <p:blipFill>
          <a:blip r:embed="rId3"/>
          <a:stretch>
            <a:fillRect/>
          </a:stretch>
        </p:blipFill>
        <p:spPr>
          <a:xfrm>
            <a:off x="5348046" y="3525380"/>
            <a:ext cx="2160000" cy="1636364"/>
          </a:xfrm>
          <a:prstGeom prst="rect">
            <a:avLst/>
          </a:prstGeom>
        </p:spPr>
      </p:pic>
      <p:pic>
        <p:nvPicPr>
          <p:cNvPr id="8" name="Picture 7">
            <a:extLst>
              <a:ext uri="{FF2B5EF4-FFF2-40B4-BE49-F238E27FC236}">
                <a16:creationId xmlns:a16="http://schemas.microsoft.com/office/drawing/2014/main" id="{2C591A38-A8CD-4AA4-B63C-A30BE2E2D145}"/>
              </a:ext>
            </a:extLst>
          </p:cNvPr>
          <p:cNvPicPr>
            <a:picLocks noChangeAspect="1"/>
          </p:cNvPicPr>
          <p:nvPr/>
        </p:nvPicPr>
        <p:blipFill>
          <a:blip r:embed="rId4"/>
          <a:stretch>
            <a:fillRect/>
          </a:stretch>
        </p:blipFill>
        <p:spPr>
          <a:xfrm>
            <a:off x="5317688" y="845980"/>
            <a:ext cx="2174706" cy="2695082"/>
          </a:xfrm>
          <a:prstGeom prst="rect">
            <a:avLst/>
          </a:prstGeom>
        </p:spPr>
      </p:pic>
      <p:pic>
        <p:nvPicPr>
          <p:cNvPr id="7" name="Picture 6">
            <a:extLst>
              <a:ext uri="{FF2B5EF4-FFF2-40B4-BE49-F238E27FC236}">
                <a16:creationId xmlns:a16="http://schemas.microsoft.com/office/drawing/2014/main" id="{C81ED526-095E-4982-98E0-E7DA2005A811}"/>
              </a:ext>
            </a:extLst>
          </p:cNvPr>
          <p:cNvPicPr>
            <a:picLocks noChangeAspect="1"/>
          </p:cNvPicPr>
          <p:nvPr/>
        </p:nvPicPr>
        <p:blipFill>
          <a:blip r:embed="rId5"/>
          <a:stretch>
            <a:fillRect/>
          </a:stretch>
        </p:blipFill>
        <p:spPr>
          <a:xfrm>
            <a:off x="2358346" y="849012"/>
            <a:ext cx="5480113" cy="2480401"/>
          </a:xfrm>
          <a:prstGeom prst="rect">
            <a:avLst/>
          </a:prstGeom>
        </p:spPr>
      </p:pic>
      <p:pic>
        <p:nvPicPr>
          <p:cNvPr id="11" name="Picture 10">
            <a:extLst>
              <a:ext uri="{FF2B5EF4-FFF2-40B4-BE49-F238E27FC236}">
                <a16:creationId xmlns:a16="http://schemas.microsoft.com/office/drawing/2014/main" id="{EABC7D6B-90B8-43C3-A0C2-62E6874F4D9A}"/>
              </a:ext>
            </a:extLst>
          </p:cNvPr>
          <p:cNvPicPr>
            <a:picLocks noChangeAspect="1"/>
          </p:cNvPicPr>
          <p:nvPr/>
        </p:nvPicPr>
        <p:blipFill>
          <a:blip r:embed="rId6"/>
          <a:stretch>
            <a:fillRect/>
          </a:stretch>
        </p:blipFill>
        <p:spPr>
          <a:xfrm>
            <a:off x="4896000" y="1206866"/>
            <a:ext cx="3457575" cy="1685925"/>
          </a:xfrm>
          <a:prstGeom prst="rect">
            <a:avLst/>
          </a:prstGeom>
        </p:spPr>
      </p:pic>
      <p:pic>
        <p:nvPicPr>
          <p:cNvPr id="9" name="Picture 8">
            <a:extLst>
              <a:ext uri="{FF2B5EF4-FFF2-40B4-BE49-F238E27FC236}">
                <a16:creationId xmlns:a16="http://schemas.microsoft.com/office/drawing/2014/main" id="{CD695384-1F55-4D9A-895B-40EAAC6DCC18}"/>
              </a:ext>
            </a:extLst>
          </p:cNvPr>
          <p:cNvPicPr>
            <a:picLocks noChangeAspect="1"/>
          </p:cNvPicPr>
          <p:nvPr/>
        </p:nvPicPr>
        <p:blipFill>
          <a:blip r:embed="rId7"/>
          <a:stretch>
            <a:fillRect/>
          </a:stretch>
        </p:blipFill>
        <p:spPr>
          <a:xfrm>
            <a:off x="3959400" y="2108210"/>
            <a:ext cx="5184600" cy="778142"/>
          </a:xfrm>
          <a:prstGeom prst="rect">
            <a:avLst/>
          </a:prstGeom>
        </p:spPr>
      </p:pic>
      <p:sp>
        <p:nvSpPr>
          <p:cNvPr id="202" name="Google Shape;202;p18"/>
          <p:cNvSpPr txBox="1">
            <a:spLocks noGrp="1"/>
          </p:cNvSpPr>
          <p:nvPr>
            <p:ph type="ctrTitle"/>
          </p:nvPr>
        </p:nvSpPr>
        <p:spPr>
          <a:xfrm>
            <a:off x="2592000" y="76182"/>
            <a:ext cx="396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Feature Selection</a:t>
            </a:r>
            <a:endParaRPr sz="3200" b="1" dirty="0">
              <a:solidFill>
                <a:srgbClr val="434343"/>
              </a:solidFill>
            </a:endParaRPr>
          </a:p>
        </p:txBody>
      </p:sp>
      <p:sp>
        <p:nvSpPr>
          <p:cNvPr id="210" name="Google Shape;210;p18"/>
          <p:cNvSpPr/>
          <p:nvPr/>
        </p:nvSpPr>
        <p:spPr>
          <a:xfrm>
            <a:off x="1462403" y="3332175"/>
            <a:ext cx="7272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255" name="Google Shape;255;p18"/>
          <p:cNvSpPr/>
          <p:nvPr/>
        </p:nvSpPr>
        <p:spPr>
          <a:xfrm rot="-8100000">
            <a:off x="1362473" y="3248318"/>
            <a:ext cx="184131" cy="184131"/>
          </a:xfrm>
          <a:prstGeom prst="rtTriangl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258" name="Google Shape;258;p18"/>
          <p:cNvSpPr/>
          <p:nvPr/>
        </p:nvSpPr>
        <p:spPr>
          <a:xfrm rot="-8100000">
            <a:off x="8641394" y="3248317"/>
            <a:ext cx="184131" cy="184131"/>
          </a:xfrm>
          <a:prstGeom prst="rtTriangl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61" name="TextBox 60">
            <a:extLst>
              <a:ext uri="{FF2B5EF4-FFF2-40B4-BE49-F238E27FC236}">
                <a16:creationId xmlns:a16="http://schemas.microsoft.com/office/drawing/2014/main" id="{E6DD3909-70C5-4017-B331-0BBD0931BE4D}"/>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52" name="Google Shape;367;p44">
            <a:extLst>
              <a:ext uri="{FF2B5EF4-FFF2-40B4-BE49-F238E27FC236}">
                <a16:creationId xmlns:a16="http://schemas.microsoft.com/office/drawing/2014/main" id="{35B2E330-1672-4A46-9585-7AF77F31FA5A}"/>
              </a:ext>
            </a:extLst>
          </p:cNvPr>
          <p:cNvSpPr/>
          <p:nvPr/>
        </p:nvSpPr>
        <p:spPr>
          <a:xfrm>
            <a:off x="8233800" y="2905641"/>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cxnSp>
        <p:nvCxnSpPr>
          <p:cNvPr id="153" name="Google Shape;366;p44">
            <a:extLst>
              <a:ext uri="{FF2B5EF4-FFF2-40B4-BE49-F238E27FC236}">
                <a16:creationId xmlns:a16="http://schemas.microsoft.com/office/drawing/2014/main" id="{C4CAADF0-8FA8-49E3-BF07-64CE19372D03}"/>
              </a:ext>
            </a:extLst>
          </p:cNvPr>
          <p:cNvCxnSpPr/>
          <p:nvPr/>
        </p:nvCxnSpPr>
        <p:spPr>
          <a:xfrm>
            <a:off x="7220239" y="2957065"/>
            <a:ext cx="0" cy="359400"/>
          </a:xfrm>
          <a:prstGeom prst="straightConnector1">
            <a:avLst/>
          </a:prstGeom>
          <a:solidFill>
            <a:srgbClr val="434343"/>
          </a:solidFill>
          <a:ln>
            <a:noFill/>
          </a:ln>
        </p:spPr>
      </p:cxnSp>
      <p:sp>
        <p:nvSpPr>
          <p:cNvPr id="154" name="Google Shape;210;p18">
            <a:extLst>
              <a:ext uri="{FF2B5EF4-FFF2-40B4-BE49-F238E27FC236}">
                <a16:creationId xmlns:a16="http://schemas.microsoft.com/office/drawing/2014/main" id="{7302920F-A675-48B0-809A-438160C75DC3}"/>
              </a:ext>
            </a:extLst>
          </p:cNvPr>
          <p:cNvSpPr/>
          <p:nvPr/>
        </p:nvSpPr>
        <p:spPr>
          <a:xfrm rot="16200000">
            <a:off x="8100000" y="3142008"/>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55" name="Google Shape;140;p15">
            <a:extLst>
              <a:ext uri="{FF2B5EF4-FFF2-40B4-BE49-F238E27FC236}">
                <a16:creationId xmlns:a16="http://schemas.microsoft.com/office/drawing/2014/main" id="{D25624B3-F4A7-4F82-B21B-C3316AC7CC1A}"/>
              </a:ext>
            </a:extLst>
          </p:cNvPr>
          <p:cNvSpPr txBox="1">
            <a:spLocks/>
          </p:cNvSpPr>
          <p:nvPr/>
        </p:nvSpPr>
        <p:spPr>
          <a:xfrm>
            <a:off x="1296000" y="3780000"/>
            <a:ext cx="1368000" cy="1152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buSzPts val="2800"/>
            </a:pPr>
            <a:r>
              <a:rPr lang="en-US" sz="1500" dirty="0"/>
              <a:t>Correlation heatmap of resale price with all features</a:t>
            </a:r>
            <a:endParaRPr lang="en-SG" sz="1500" dirty="0"/>
          </a:p>
        </p:txBody>
      </p:sp>
      <p:sp>
        <p:nvSpPr>
          <p:cNvPr id="156" name="Google Shape;367;p44">
            <a:extLst>
              <a:ext uri="{FF2B5EF4-FFF2-40B4-BE49-F238E27FC236}">
                <a16:creationId xmlns:a16="http://schemas.microsoft.com/office/drawing/2014/main" id="{DA1C33E9-D5F5-40C3-9BDF-2D3292BBE1CE}"/>
              </a:ext>
            </a:extLst>
          </p:cNvPr>
          <p:cNvSpPr/>
          <p:nvPr/>
        </p:nvSpPr>
        <p:spPr>
          <a:xfrm>
            <a:off x="1933800" y="3636000"/>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cxnSp>
        <p:nvCxnSpPr>
          <p:cNvPr id="157" name="Google Shape;366;p44">
            <a:extLst>
              <a:ext uri="{FF2B5EF4-FFF2-40B4-BE49-F238E27FC236}">
                <a16:creationId xmlns:a16="http://schemas.microsoft.com/office/drawing/2014/main" id="{E4B52D2E-6D4F-4181-85C8-749A3A5B042C}"/>
              </a:ext>
            </a:extLst>
          </p:cNvPr>
          <p:cNvCxnSpPr>
            <a:cxnSpLocks/>
          </p:cNvCxnSpPr>
          <p:nvPr/>
        </p:nvCxnSpPr>
        <p:spPr>
          <a:xfrm>
            <a:off x="7372639" y="3109465"/>
            <a:ext cx="0" cy="359400"/>
          </a:xfrm>
          <a:prstGeom prst="straightConnector1">
            <a:avLst/>
          </a:prstGeom>
          <a:solidFill>
            <a:srgbClr val="434343"/>
          </a:solidFill>
          <a:ln>
            <a:noFill/>
          </a:ln>
        </p:spPr>
      </p:cxnSp>
      <p:sp>
        <p:nvSpPr>
          <p:cNvPr id="158" name="Google Shape;210;p18">
            <a:extLst>
              <a:ext uri="{FF2B5EF4-FFF2-40B4-BE49-F238E27FC236}">
                <a16:creationId xmlns:a16="http://schemas.microsoft.com/office/drawing/2014/main" id="{B00A7ADC-E055-4E80-A977-04DAEF35D700}"/>
              </a:ext>
            </a:extLst>
          </p:cNvPr>
          <p:cNvSpPr/>
          <p:nvPr/>
        </p:nvSpPr>
        <p:spPr>
          <a:xfrm rot="16200000">
            <a:off x="1800000" y="3528000"/>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61" name="Google Shape;364;p44">
            <a:extLst>
              <a:ext uri="{FF2B5EF4-FFF2-40B4-BE49-F238E27FC236}">
                <a16:creationId xmlns:a16="http://schemas.microsoft.com/office/drawing/2014/main" id="{FDFE5063-E2A8-4272-924C-CDFFFA418E23}"/>
              </a:ext>
            </a:extLst>
          </p:cNvPr>
          <p:cNvSpPr txBox="1"/>
          <p:nvPr/>
        </p:nvSpPr>
        <p:spPr>
          <a:xfrm>
            <a:off x="1584000" y="2880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1</a:t>
            </a:r>
            <a:endParaRPr dirty="0">
              <a:sym typeface="Roboto"/>
            </a:endParaRPr>
          </a:p>
        </p:txBody>
      </p:sp>
      <p:sp>
        <p:nvSpPr>
          <p:cNvPr id="162" name="Google Shape;140;p15">
            <a:extLst>
              <a:ext uri="{FF2B5EF4-FFF2-40B4-BE49-F238E27FC236}">
                <a16:creationId xmlns:a16="http://schemas.microsoft.com/office/drawing/2014/main" id="{CB0A9602-7D5A-4BDC-9EE8-AEE0F69B83DC}"/>
              </a:ext>
            </a:extLst>
          </p:cNvPr>
          <p:cNvSpPr txBox="1">
            <a:spLocks/>
          </p:cNvSpPr>
          <p:nvPr/>
        </p:nvSpPr>
        <p:spPr>
          <a:xfrm>
            <a:off x="44327" y="2864173"/>
            <a:ext cx="1296000" cy="936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buSzPts val="2800"/>
            </a:pPr>
            <a:r>
              <a:rPr lang="en-US" sz="1500" dirty="0"/>
              <a:t>One hot encode - categorical features</a:t>
            </a:r>
            <a:endParaRPr lang="en-SG" sz="1500" dirty="0"/>
          </a:p>
        </p:txBody>
      </p:sp>
      <p:sp>
        <p:nvSpPr>
          <p:cNvPr id="164" name="Google Shape;367;p44">
            <a:extLst>
              <a:ext uri="{FF2B5EF4-FFF2-40B4-BE49-F238E27FC236}">
                <a16:creationId xmlns:a16="http://schemas.microsoft.com/office/drawing/2014/main" id="{B6545F77-CAAE-453C-ACC1-18AB698DC453}"/>
              </a:ext>
            </a:extLst>
          </p:cNvPr>
          <p:cNvSpPr/>
          <p:nvPr/>
        </p:nvSpPr>
        <p:spPr>
          <a:xfrm>
            <a:off x="3193200" y="2927055"/>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65" name="Google Shape;210;p18">
            <a:extLst>
              <a:ext uri="{FF2B5EF4-FFF2-40B4-BE49-F238E27FC236}">
                <a16:creationId xmlns:a16="http://schemas.microsoft.com/office/drawing/2014/main" id="{C99FA5C7-3480-487A-AD64-3E7E78365D1C}"/>
              </a:ext>
            </a:extLst>
          </p:cNvPr>
          <p:cNvSpPr/>
          <p:nvPr/>
        </p:nvSpPr>
        <p:spPr>
          <a:xfrm rot="16200000">
            <a:off x="3060000" y="3145949"/>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66" name="Google Shape;140;p15">
            <a:extLst>
              <a:ext uri="{FF2B5EF4-FFF2-40B4-BE49-F238E27FC236}">
                <a16:creationId xmlns:a16="http://schemas.microsoft.com/office/drawing/2014/main" id="{3D7A00E3-2F24-4AA1-AB40-CC975C4A4772}"/>
              </a:ext>
            </a:extLst>
          </p:cNvPr>
          <p:cNvSpPr txBox="1">
            <a:spLocks/>
          </p:cNvSpPr>
          <p:nvPr/>
        </p:nvSpPr>
        <p:spPr>
          <a:xfrm>
            <a:off x="2519400" y="2160000"/>
            <a:ext cx="1440000" cy="720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n-US" dirty="0"/>
              <a:t>Pairwise Correlation - all features</a:t>
            </a:r>
            <a:endParaRPr lang="en-SG" dirty="0"/>
          </a:p>
        </p:txBody>
      </p:sp>
      <p:sp>
        <p:nvSpPr>
          <p:cNvPr id="167" name="Google Shape;140;p15">
            <a:extLst>
              <a:ext uri="{FF2B5EF4-FFF2-40B4-BE49-F238E27FC236}">
                <a16:creationId xmlns:a16="http://schemas.microsoft.com/office/drawing/2014/main" id="{1C230B7C-908D-4A3A-95DA-E15DA035B1E2}"/>
              </a:ext>
            </a:extLst>
          </p:cNvPr>
          <p:cNvSpPr txBox="1">
            <a:spLocks/>
          </p:cNvSpPr>
          <p:nvPr/>
        </p:nvSpPr>
        <p:spPr>
          <a:xfrm>
            <a:off x="3960000" y="3780000"/>
            <a:ext cx="1080000" cy="468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buSzPts val="2800"/>
            </a:pPr>
            <a:r>
              <a:rPr lang="en-US" sz="1500" dirty="0"/>
              <a:t>Low Variance</a:t>
            </a:r>
            <a:endParaRPr lang="en-SG" sz="1500" dirty="0"/>
          </a:p>
        </p:txBody>
      </p:sp>
      <p:sp>
        <p:nvSpPr>
          <p:cNvPr id="168" name="Google Shape;367;p44">
            <a:extLst>
              <a:ext uri="{FF2B5EF4-FFF2-40B4-BE49-F238E27FC236}">
                <a16:creationId xmlns:a16="http://schemas.microsoft.com/office/drawing/2014/main" id="{EB98A61D-61EB-4D93-B1E1-D96C6C91AFB3}"/>
              </a:ext>
            </a:extLst>
          </p:cNvPr>
          <p:cNvSpPr/>
          <p:nvPr/>
        </p:nvSpPr>
        <p:spPr>
          <a:xfrm>
            <a:off x="4453200" y="3636000"/>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69" name="Google Shape;210;p18">
            <a:extLst>
              <a:ext uri="{FF2B5EF4-FFF2-40B4-BE49-F238E27FC236}">
                <a16:creationId xmlns:a16="http://schemas.microsoft.com/office/drawing/2014/main" id="{179BAB64-64F4-4B84-B576-43A8C15D5CA5}"/>
              </a:ext>
            </a:extLst>
          </p:cNvPr>
          <p:cNvSpPr/>
          <p:nvPr/>
        </p:nvSpPr>
        <p:spPr>
          <a:xfrm rot="16200000">
            <a:off x="4320000" y="3528000"/>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2" name="Google Shape;367;p44">
            <a:extLst>
              <a:ext uri="{FF2B5EF4-FFF2-40B4-BE49-F238E27FC236}">
                <a16:creationId xmlns:a16="http://schemas.microsoft.com/office/drawing/2014/main" id="{EA25E9AF-CF1B-4C65-B75E-A5E99B8D37D5}"/>
              </a:ext>
            </a:extLst>
          </p:cNvPr>
          <p:cNvSpPr/>
          <p:nvPr/>
        </p:nvSpPr>
        <p:spPr>
          <a:xfrm>
            <a:off x="5710726" y="2907318"/>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73" name="Google Shape;210;p18">
            <a:extLst>
              <a:ext uri="{FF2B5EF4-FFF2-40B4-BE49-F238E27FC236}">
                <a16:creationId xmlns:a16="http://schemas.microsoft.com/office/drawing/2014/main" id="{B7A95DBC-7948-472E-AD5D-EC687811C3BC}"/>
              </a:ext>
            </a:extLst>
          </p:cNvPr>
          <p:cNvSpPr/>
          <p:nvPr/>
        </p:nvSpPr>
        <p:spPr>
          <a:xfrm rot="16200000">
            <a:off x="5580000" y="3145949"/>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4" name="Google Shape;140;p15">
            <a:extLst>
              <a:ext uri="{FF2B5EF4-FFF2-40B4-BE49-F238E27FC236}">
                <a16:creationId xmlns:a16="http://schemas.microsoft.com/office/drawing/2014/main" id="{CCEB4A67-93D8-42A5-8A24-CE3FB941476F}"/>
              </a:ext>
            </a:extLst>
          </p:cNvPr>
          <p:cNvSpPr txBox="1">
            <a:spLocks/>
          </p:cNvSpPr>
          <p:nvPr/>
        </p:nvSpPr>
        <p:spPr>
          <a:xfrm>
            <a:off x="5328000" y="2610394"/>
            <a:ext cx="864000" cy="252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lgn="ct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r>
              <a:rPr lang="en-US" dirty="0"/>
              <a:t>RFECV</a:t>
            </a:r>
            <a:endParaRPr lang="en-SG" dirty="0"/>
          </a:p>
        </p:txBody>
      </p:sp>
      <p:sp>
        <p:nvSpPr>
          <p:cNvPr id="175" name="Google Shape;140;p15">
            <a:extLst>
              <a:ext uri="{FF2B5EF4-FFF2-40B4-BE49-F238E27FC236}">
                <a16:creationId xmlns:a16="http://schemas.microsoft.com/office/drawing/2014/main" id="{7C8C6F65-EAAE-488D-B853-04F89F7EBCF9}"/>
              </a:ext>
            </a:extLst>
          </p:cNvPr>
          <p:cNvSpPr txBox="1">
            <a:spLocks/>
          </p:cNvSpPr>
          <p:nvPr/>
        </p:nvSpPr>
        <p:spPr>
          <a:xfrm>
            <a:off x="6300000" y="3780000"/>
            <a:ext cx="1440000" cy="936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n-US" dirty="0"/>
              <a:t>CART and Boosted Feature Importance</a:t>
            </a:r>
            <a:endParaRPr lang="en-SG" dirty="0"/>
          </a:p>
        </p:txBody>
      </p:sp>
      <p:sp>
        <p:nvSpPr>
          <p:cNvPr id="176" name="Google Shape;367;p44">
            <a:extLst>
              <a:ext uri="{FF2B5EF4-FFF2-40B4-BE49-F238E27FC236}">
                <a16:creationId xmlns:a16="http://schemas.microsoft.com/office/drawing/2014/main" id="{AE89D060-133C-4D3E-8056-E5DAB59E75E4}"/>
              </a:ext>
            </a:extLst>
          </p:cNvPr>
          <p:cNvSpPr/>
          <p:nvPr/>
        </p:nvSpPr>
        <p:spPr>
          <a:xfrm>
            <a:off x="6974400" y="3687600"/>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77" name="Google Shape;210;p18">
            <a:extLst>
              <a:ext uri="{FF2B5EF4-FFF2-40B4-BE49-F238E27FC236}">
                <a16:creationId xmlns:a16="http://schemas.microsoft.com/office/drawing/2014/main" id="{4D34D09B-9DDC-45CE-996A-D7AEDB09C281}"/>
              </a:ext>
            </a:extLst>
          </p:cNvPr>
          <p:cNvSpPr/>
          <p:nvPr/>
        </p:nvSpPr>
        <p:spPr>
          <a:xfrm rot="16200000">
            <a:off x="6840000" y="3528000"/>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9" name="Google Shape;140;p15">
            <a:extLst>
              <a:ext uri="{FF2B5EF4-FFF2-40B4-BE49-F238E27FC236}">
                <a16:creationId xmlns:a16="http://schemas.microsoft.com/office/drawing/2014/main" id="{CC92644B-4EEF-4BF5-9427-F6B2AA0143FF}"/>
              </a:ext>
            </a:extLst>
          </p:cNvPr>
          <p:cNvSpPr txBox="1">
            <a:spLocks/>
          </p:cNvSpPr>
          <p:nvPr/>
        </p:nvSpPr>
        <p:spPr>
          <a:xfrm>
            <a:off x="7560000" y="2160000"/>
            <a:ext cx="1440000" cy="720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n-US" dirty="0"/>
              <a:t>Permutation Feature Importance</a:t>
            </a:r>
            <a:endParaRPr lang="en-SG" dirty="0"/>
          </a:p>
        </p:txBody>
      </p:sp>
      <p:sp>
        <p:nvSpPr>
          <p:cNvPr id="180" name="Google Shape;364;p44">
            <a:extLst>
              <a:ext uri="{FF2B5EF4-FFF2-40B4-BE49-F238E27FC236}">
                <a16:creationId xmlns:a16="http://schemas.microsoft.com/office/drawing/2014/main" id="{6F626433-3167-4191-BCA2-0A4B7625645C}"/>
              </a:ext>
            </a:extLst>
          </p:cNvPr>
          <p:cNvSpPr txBox="1"/>
          <p:nvPr/>
        </p:nvSpPr>
        <p:spPr>
          <a:xfrm>
            <a:off x="2844000" y="3384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2</a:t>
            </a:r>
            <a:endParaRPr dirty="0">
              <a:sym typeface="Roboto"/>
            </a:endParaRPr>
          </a:p>
        </p:txBody>
      </p:sp>
      <p:sp>
        <p:nvSpPr>
          <p:cNvPr id="181" name="Google Shape;364;p44">
            <a:extLst>
              <a:ext uri="{FF2B5EF4-FFF2-40B4-BE49-F238E27FC236}">
                <a16:creationId xmlns:a16="http://schemas.microsoft.com/office/drawing/2014/main" id="{88BF94D3-5B07-49A4-9E6D-AA6327BEF39C}"/>
              </a:ext>
            </a:extLst>
          </p:cNvPr>
          <p:cNvSpPr txBox="1"/>
          <p:nvPr/>
        </p:nvSpPr>
        <p:spPr>
          <a:xfrm>
            <a:off x="4104000" y="2880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3</a:t>
            </a:r>
            <a:endParaRPr dirty="0">
              <a:sym typeface="Roboto"/>
            </a:endParaRPr>
          </a:p>
        </p:txBody>
      </p:sp>
      <p:sp>
        <p:nvSpPr>
          <p:cNvPr id="182" name="Google Shape;364;p44">
            <a:extLst>
              <a:ext uri="{FF2B5EF4-FFF2-40B4-BE49-F238E27FC236}">
                <a16:creationId xmlns:a16="http://schemas.microsoft.com/office/drawing/2014/main" id="{888BECC1-D7C3-4593-AC1C-AC01237EC302}"/>
              </a:ext>
            </a:extLst>
          </p:cNvPr>
          <p:cNvSpPr txBox="1"/>
          <p:nvPr/>
        </p:nvSpPr>
        <p:spPr>
          <a:xfrm>
            <a:off x="5364000" y="3384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4</a:t>
            </a:r>
            <a:endParaRPr dirty="0">
              <a:sym typeface="Roboto"/>
            </a:endParaRPr>
          </a:p>
        </p:txBody>
      </p:sp>
      <p:sp>
        <p:nvSpPr>
          <p:cNvPr id="183" name="Google Shape;364;p44">
            <a:extLst>
              <a:ext uri="{FF2B5EF4-FFF2-40B4-BE49-F238E27FC236}">
                <a16:creationId xmlns:a16="http://schemas.microsoft.com/office/drawing/2014/main" id="{77909A01-0391-4C5E-813C-F7560B3E62D3}"/>
              </a:ext>
            </a:extLst>
          </p:cNvPr>
          <p:cNvSpPr txBox="1"/>
          <p:nvPr/>
        </p:nvSpPr>
        <p:spPr>
          <a:xfrm>
            <a:off x="6624000" y="2880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5</a:t>
            </a:r>
            <a:endParaRPr dirty="0">
              <a:sym typeface="Roboto"/>
            </a:endParaRPr>
          </a:p>
        </p:txBody>
      </p:sp>
      <p:sp>
        <p:nvSpPr>
          <p:cNvPr id="184" name="Google Shape;364;p44">
            <a:extLst>
              <a:ext uri="{FF2B5EF4-FFF2-40B4-BE49-F238E27FC236}">
                <a16:creationId xmlns:a16="http://schemas.microsoft.com/office/drawing/2014/main" id="{D0DC450F-1E1C-466D-92AE-6B2FC8180850}"/>
              </a:ext>
            </a:extLst>
          </p:cNvPr>
          <p:cNvSpPr txBox="1"/>
          <p:nvPr/>
        </p:nvSpPr>
        <p:spPr>
          <a:xfrm>
            <a:off x="7884000" y="3384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6</a:t>
            </a:r>
            <a:endParaRPr dirty="0">
              <a:sym typeface="Roboto"/>
            </a:endParaRPr>
          </a:p>
        </p:txBody>
      </p:sp>
      <p:pic>
        <p:nvPicPr>
          <p:cNvPr id="3" name="Picture 2">
            <a:extLst>
              <a:ext uri="{FF2B5EF4-FFF2-40B4-BE49-F238E27FC236}">
                <a16:creationId xmlns:a16="http://schemas.microsoft.com/office/drawing/2014/main" id="{8B6C9C2C-21FB-4A24-9270-2EA6FD822DC1}"/>
              </a:ext>
            </a:extLst>
          </p:cNvPr>
          <p:cNvPicPr>
            <a:picLocks noChangeAspect="1"/>
          </p:cNvPicPr>
          <p:nvPr/>
        </p:nvPicPr>
        <p:blipFill>
          <a:blip r:embed="rId8"/>
          <a:stretch>
            <a:fillRect/>
          </a:stretch>
        </p:blipFill>
        <p:spPr>
          <a:xfrm>
            <a:off x="490322" y="853908"/>
            <a:ext cx="4857724" cy="2475700"/>
          </a:xfrm>
          <a:prstGeom prst="rect">
            <a:avLst/>
          </a:prstGeom>
        </p:spPr>
      </p:pic>
      <p:pic>
        <p:nvPicPr>
          <p:cNvPr id="14" name="Picture 13">
            <a:extLst>
              <a:ext uri="{FF2B5EF4-FFF2-40B4-BE49-F238E27FC236}">
                <a16:creationId xmlns:a16="http://schemas.microsoft.com/office/drawing/2014/main" id="{333F8B78-E2BB-4F2C-ACA0-C25131819FF9}"/>
              </a:ext>
            </a:extLst>
          </p:cNvPr>
          <p:cNvPicPr>
            <a:picLocks noChangeAspect="1"/>
          </p:cNvPicPr>
          <p:nvPr/>
        </p:nvPicPr>
        <p:blipFill>
          <a:blip r:embed="rId9"/>
          <a:stretch>
            <a:fillRect/>
          </a:stretch>
        </p:blipFill>
        <p:spPr>
          <a:xfrm>
            <a:off x="3796751" y="1533782"/>
            <a:ext cx="2514600" cy="1676400"/>
          </a:xfrm>
          <a:prstGeom prst="rect">
            <a:avLst/>
          </a:prstGeom>
        </p:spPr>
      </p:pic>
      <p:pic>
        <p:nvPicPr>
          <p:cNvPr id="16" name="Picture 15">
            <a:extLst>
              <a:ext uri="{FF2B5EF4-FFF2-40B4-BE49-F238E27FC236}">
                <a16:creationId xmlns:a16="http://schemas.microsoft.com/office/drawing/2014/main" id="{13F26DC3-AF41-420D-A820-AFB25FBC5408}"/>
              </a:ext>
            </a:extLst>
          </p:cNvPr>
          <p:cNvPicPr>
            <a:picLocks noChangeAspect="1"/>
          </p:cNvPicPr>
          <p:nvPr/>
        </p:nvPicPr>
        <p:blipFill>
          <a:blip r:embed="rId10"/>
          <a:stretch>
            <a:fillRect/>
          </a:stretch>
        </p:blipFill>
        <p:spPr>
          <a:xfrm>
            <a:off x="3271536" y="3538665"/>
            <a:ext cx="3038475" cy="1285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62"/>
                                        </p:tgtEl>
                                      </p:cBhvr>
                                    </p:animEffect>
                                    <p:set>
                                      <p:cBhvr>
                                        <p:cTn id="12" dur="1" fill="hold">
                                          <p:stCondLst>
                                            <p:cond delay="499"/>
                                          </p:stCondLst>
                                        </p:cTn>
                                        <p:tgtEl>
                                          <p:spTgt spid="16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fade">
                                      <p:cBhvr>
                                        <p:cTn id="15" dur="500"/>
                                        <p:tgtEl>
                                          <p:spTgt spid="16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fade">
                                      <p:cBhvr>
                                        <p:cTn id="18" dur="500"/>
                                        <p:tgtEl>
                                          <p:spTgt spid="15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61"/>
                                        </p:tgtEl>
                                      </p:cBhvr>
                                    </p:animEffect>
                                    <p:set>
                                      <p:cBhvr>
                                        <p:cTn id="26" dur="1" fill="hold">
                                          <p:stCondLst>
                                            <p:cond delay="499"/>
                                          </p:stCondLst>
                                        </p:cTn>
                                        <p:tgtEl>
                                          <p:spTgt spid="161"/>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55"/>
                                        </p:tgtEl>
                                      </p:cBhvr>
                                    </p:animEffect>
                                    <p:set>
                                      <p:cBhvr>
                                        <p:cTn id="29" dur="1" fill="hold">
                                          <p:stCondLst>
                                            <p:cond delay="499"/>
                                          </p:stCondLst>
                                        </p:cTn>
                                        <p:tgtEl>
                                          <p:spTgt spid="1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6"/>
                                        </p:tgtEl>
                                        <p:attrNameLst>
                                          <p:attrName>style.visibility</p:attrName>
                                        </p:attrNameLst>
                                      </p:cBhvr>
                                      <p:to>
                                        <p:strVal val="visible"/>
                                      </p:to>
                                    </p:set>
                                    <p:animEffect transition="in" filter="fade">
                                      <p:cBhvr>
                                        <p:cTn id="35" dur="500"/>
                                        <p:tgtEl>
                                          <p:spTgt spid="1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fade">
                                      <p:cBhvr>
                                        <p:cTn id="38" dur="500"/>
                                        <p:tgtEl>
                                          <p:spTgt spid="180"/>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66"/>
                                        </p:tgtEl>
                                      </p:cBhvr>
                                    </p:animEffect>
                                    <p:set>
                                      <p:cBhvr>
                                        <p:cTn id="46" dur="1" fill="hold">
                                          <p:stCondLst>
                                            <p:cond delay="499"/>
                                          </p:stCondLst>
                                        </p:cTn>
                                        <p:tgtEl>
                                          <p:spTgt spid="16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80"/>
                                        </p:tgtEl>
                                      </p:cBhvr>
                                    </p:animEffect>
                                    <p:set>
                                      <p:cBhvr>
                                        <p:cTn id="49" dur="1" fill="hold">
                                          <p:stCondLst>
                                            <p:cond delay="499"/>
                                          </p:stCondLst>
                                        </p:cTn>
                                        <p:tgtEl>
                                          <p:spTgt spid="18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81"/>
                                        </p:tgtEl>
                                        <p:attrNameLst>
                                          <p:attrName>style.visibility</p:attrName>
                                        </p:attrNameLst>
                                      </p:cBhvr>
                                      <p:to>
                                        <p:strVal val="visible"/>
                                      </p:to>
                                    </p:set>
                                    <p:animEffect transition="in" filter="fade">
                                      <p:cBhvr>
                                        <p:cTn id="55" dur="500"/>
                                        <p:tgtEl>
                                          <p:spTgt spid="18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81"/>
                                        </p:tgtEl>
                                      </p:cBhvr>
                                    </p:animEffect>
                                    <p:set>
                                      <p:cBhvr>
                                        <p:cTn id="66" dur="1" fill="hold">
                                          <p:stCondLst>
                                            <p:cond delay="499"/>
                                          </p:stCondLst>
                                        </p:cTn>
                                        <p:tgtEl>
                                          <p:spTgt spid="181"/>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67"/>
                                        </p:tgtEl>
                                      </p:cBhvr>
                                    </p:animEffect>
                                    <p:set>
                                      <p:cBhvr>
                                        <p:cTn id="69" dur="1" fill="hold">
                                          <p:stCondLst>
                                            <p:cond delay="499"/>
                                          </p:stCondLst>
                                        </p:cTn>
                                        <p:tgtEl>
                                          <p:spTgt spid="167"/>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174"/>
                                        </p:tgtEl>
                                        <p:attrNameLst>
                                          <p:attrName>style.visibility</p:attrName>
                                        </p:attrNameLst>
                                      </p:cBhvr>
                                      <p:to>
                                        <p:strVal val="visible"/>
                                      </p:to>
                                    </p:set>
                                    <p:animEffect transition="in" filter="fade">
                                      <p:cBhvr>
                                        <p:cTn id="75" dur="500"/>
                                        <p:tgtEl>
                                          <p:spTgt spid="17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2"/>
                                        </p:tgtEl>
                                        <p:attrNameLst>
                                          <p:attrName>style.visibility</p:attrName>
                                        </p:attrNameLst>
                                      </p:cBhvr>
                                      <p:to>
                                        <p:strVal val="visible"/>
                                      </p:to>
                                    </p:set>
                                    <p:animEffect transition="in" filter="fade">
                                      <p:cBhvr>
                                        <p:cTn id="78" dur="500"/>
                                        <p:tgtEl>
                                          <p:spTgt spid="182"/>
                                        </p:tgtEl>
                                      </p:cBhvr>
                                    </p:animEffect>
                                  </p:childTnLst>
                                </p:cTn>
                              </p:par>
                              <p:par>
                                <p:cTn id="79" presetID="10" presetClass="entr" presetSubtype="0"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174"/>
                                        </p:tgtEl>
                                      </p:cBhvr>
                                    </p:animEffect>
                                    <p:set>
                                      <p:cBhvr>
                                        <p:cTn id="86" dur="1" fill="hold">
                                          <p:stCondLst>
                                            <p:cond delay="499"/>
                                          </p:stCondLst>
                                        </p:cTn>
                                        <p:tgtEl>
                                          <p:spTgt spid="174"/>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182"/>
                                        </p:tgtEl>
                                      </p:cBhvr>
                                    </p:animEffect>
                                    <p:set>
                                      <p:cBhvr>
                                        <p:cTn id="89" dur="1" fill="hold">
                                          <p:stCondLst>
                                            <p:cond delay="499"/>
                                          </p:stCondLst>
                                        </p:cTn>
                                        <p:tgtEl>
                                          <p:spTgt spid="182"/>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183"/>
                                        </p:tgtEl>
                                        <p:attrNameLst>
                                          <p:attrName>style.visibility</p:attrName>
                                        </p:attrNameLst>
                                      </p:cBhvr>
                                      <p:to>
                                        <p:strVal val="visible"/>
                                      </p:to>
                                    </p:set>
                                    <p:animEffect transition="in" filter="fade">
                                      <p:cBhvr>
                                        <p:cTn id="95" dur="500"/>
                                        <p:tgtEl>
                                          <p:spTgt spid="18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75"/>
                                        </p:tgtEl>
                                        <p:attrNameLst>
                                          <p:attrName>style.visibility</p:attrName>
                                        </p:attrNameLst>
                                      </p:cBhvr>
                                      <p:to>
                                        <p:strVal val="visible"/>
                                      </p:to>
                                    </p:set>
                                    <p:animEffect transition="in" filter="fade">
                                      <p:cBhvr>
                                        <p:cTn id="98" dur="500"/>
                                        <p:tgtEl>
                                          <p:spTgt spid="175"/>
                                        </p:tgtEl>
                                      </p:cBhvr>
                                    </p:animEffect>
                                  </p:childTnLst>
                                </p:cTn>
                              </p:par>
                              <p:par>
                                <p:cTn id="99" presetID="10" presetClass="entr" presetSubtype="0" fill="hold"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500"/>
                                        <p:tgtEl>
                                          <p:spTgt spid="1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183"/>
                                        </p:tgtEl>
                                      </p:cBhvr>
                                    </p:animEffect>
                                    <p:set>
                                      <p:cBhvr>
                                        <p:cTn id="109" dur="1" fill="hold">
                                          <p:stCondLst>
                                            <p:cond delay="499"/>
                                          </p:stCondLst>
                                        </p:cTn>
                                        <p:tgtEl>
                                          <p:spTgt spid="183"/>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75"/>
                                        </p:tgtEl>
                                      </p:cBhvr>
                                    </p:animEffect>
                                    <p:set>
                                      <p:cBhvr>
                                        <p:cTn id="112" dur="1" fill="hold">
                                          <p:stCondLst>
                                            <p:cond delay="499"/>
                                          </p:stCondLst>
                                        </p:cTn>
                                        <p:tgtEl>
                                          <p:spTgt spid="17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4"/>
                                        </p:tgtEl>
                                      </p:cBhvr>
                                    </p:animEffect>
                                    <p:set>
                                      <p:cBhvr>
                                        <p:cTn id="115" dur="1" fill="hold">
                                          <p:stCondLst>
                                            <p:cond delay="499"/>
                                          </p:stCondLst>
                                        </p:cTn>
                                        <p:tgtEl>
                                          <p:spTgt spid="1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6"/>
                                        </p:tgtEl>
                                      </p:cBhvr>
                                    </p:animEffect>
                                    <p:set>
                                      <p:cBhvr>
                                        <p:cTn id="118" dur="1" fill="hold">
                                          <p:stCondLst>
                                            <p:cond delay="499"/>
                                          </p:stCondLst>
                                        </p:cTn>
                                        <p:tgtEl>
                                          <p:spTgt spid="16"/>
                                        </p:tgtEl>
                                        <p:attrNameLst>
                                          <p:attrName>style.visibility</p:attrName>
                                        </p:attrNameLst>
                                      </p:cBhvr>
                                      <p:to>
                                        <p:strVal val="hidden"/>
                                      </p:to>
                                    </p:set>
                                  </p:childTnLst>
                                </p:cTn>
                              </p:par>
                              <p:par>
                                <p:cTn id="119" presetID="10" presetClass="entr" presetSubtype="0" fill="hold" grpId="0" nodeType="withEffect">
                                  <p:stCondLst>
                                    <p:cond delay="0"/>
                                  </p:stCondLst>
                                  <p:childTnLst>
                                    <p:set>
                                      <p:cBhvr>
                                        <p:cTn id="120" dur="1" fill="hold">
                                          <p:stCondLst>
                                            <p:cond delay="0"/>
                                          </p:stCondLst>
                                        </p:cTn>
                                        <p:tgtEl>
                                          <p:spTgt spid="179"/>
                                        </p:tgtEl>
                                        <p:attrNameLst>
                                          <p:attrName>style.visibility</p:attrName>
                                        </p:attrNameLst>
                                      </p:cBhvr>
                                      <p:to>
                                        <p:strVal val="visible"/>
                                      </p:to>
                                    </p:set>
                                    <p:animEffect transition="in" filter="fade">
                                      <p:cBhvr>
                                        <p:cTn id="121" dur="500"/>
                                        <p:tgtEl>
                                          <p:spTgt spid="17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84"/>
                                        </p:tgtEl>
                                        <p:attrNameLst>
                                          <p:attrName>style.visibility</p:attrName>
                                        </p:attrNameLst>
                                      </p:cBhvr>
                                      <p:to>
                                        <p:strVal val="visible"/>
                                      </p:to>
                                    </p:set>
                                    <p:animEffect transition="in" filter="fade">
                                      <p:cBhvr>
                                        <p:cTn id="124" dur="500"/>
                                        <p:tgtEl>
                                          <p:spTgt spid="184"/>
                                        </p:tgtEl>
                                      </p:cBhvr>
                                    </p:animEffect>
                                  </p:childTnLst>
                                </p:cTn>
                              </p:par>
                              <p:par>
                                <p:cTn id="125" presetID="10" presetClass="entr" presetSubtype="0"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animEffect transition="in" filter="fade">
                                      <p:cBhvr>
                                        <p:cTn id="127" dur="500"/>
                                        <p:tgtEl>
                                          <p:spTgt spid="8"/>
                                        </p:tgtEl>
                                      </p:cBhvr>
                                    </p:animEffect>
                                  </p:childTnLst>
                                </p:cTn>
                              </p:par>
                              <p:par>
                                <p:cTn id="128" presetID="10" presetClass="entr" presetSubtype="0" fill="hold" nodeType="with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fade">
                                      <p:cBhvr>
                                        <p:cTn id="130" dur="500"/>
                                        <p:tgtEl>
                                          <p:spTgt spid="1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2" nodeType="clickEffect">
                                  <p:stCondLst>
                                    <p:cond delay="0"/>
                                  </p:stCondLst>
                                  <p:childTnLst>
                                    <p:set>
                                      <p:cBhvr>
                                        <p:cTn id="134" dur="1" fill="hold">
                                          <p:stCondLst>
                                            <p:cond delay="0"/>
                                          </p:stCondLst>
                                        </p:cTn>
                                        <p:tgtEl>
                                          <p:spTgt spid="162"/>
                                        </p:tgtEl>
                                        <p:attrNameLst>
                                          <p:attrName>style.visibility</p:attrName>
                                        </p:attrNameLst>
                                      </p:cBhvr>
                                      <p:to>
                                        <p:strVal val="visible"/>
                                      </p:to>
                                    </p:set>
                                    <p:animEffect transition="in" filter="fade">
                                      <p:cBhvr>
                                        <p:cTn id="135" dur="500"/>
                                        <p:tgtEl>
                                          <p:spTgt spid="162"/>
                                        </p:tgtEl>
                                      </p:cBhvr>
                                    </p:animEffect>
                                  </p:childTnLst>
                                </p:cTn>
                              </p:par>
                              <p:par>
                                <p:cTn id="136" presetID="10" presetClass="entr" presetSubtype="0" fill="hold" grpId="2" nodeType="withEffect">
                                  <p:stCondLst>
                                    <p:cond delay="0"/>
                                  </p:stCondLst>
                                  <p:childTnLst>
                                    <p:set>
                                      <p:cBhvr>
                                        <p:cTn id="137" dur="1" fill="hold">
                                          <p:stCondLst>
                                            <p:cond delay="0"/>
                                          </p:stCondLst>
                                        </p:cTn>
                                        <p:tgtEl>
                                          <p:spTgt spid="161"/>
                                        </p:tgtEl>
                                        <p:attrNameLst>
                                          <p:attrName>style.visibility</p:attrName>
                                        </p:attrNameLst>
                                      </p:cBhvr>
                                      <p:to>
                                        <p:strVal val="visible"/>
                                      </p:to>
                                    </p:set>
                                    <p:animEffect transition="in" filter="fade">
                                      <p:cBhvr>
                                        <p:cTn id="138" dur="500"/>
                                        <p:tgtEl>
                                          <p:spTgt spid="161"/>
                                        </p:tgtEl>
                                      </p:cBhvr>
                                    </p:animEffect>
                                  </p:childTnLst>
                                </p:cTn>
                              </p:par>
                              <p:par>
                                <p:cTn id="139" presetID="10" presetClass="entr" presetSubtype="0" fill="hold" grpId="2" nodeType="withEffect">
                                  <p:stCondLst>
                                    <p:cond delay="0"/>
                                  </p:stCondLst>
                                  <p:childTnLst>
                                    <p:set>
                                      <p:cBhvr>
                                        <p:cTn id="140" dur="1" fill="hold">
                                          <p:stCondLst>
                                            <p:cond delay="0"/>
                                          </p:stCondLst>
                                        </p:cTn>
                                        <p:tgtEl>
                                          <p:spTgt spid="155"/>
                                        </p:tgtEl>
                                        <p:attrNameLst>
                                          <p:attrName>style.visibility</p:attrName>
                                        </p:attrNameLst>
                                      </p:cBhvr>
                                      <p:to>
                                        <p:strVal val="visible"/>
                                      </p:to>
                                    </p:set>
                                    <p:animEffect transition="in" filter="fade">
                                      <p:cBhvr>
                                        <p:cTn id="141" dur="500"/>
                                        <p:tgtEl>
                                          <p:spTgt spid="155"/>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166"/>
                                        </p:tgtEl>
                                        <p:attrNameLst>
                                          <p:attrName>style.visibility</p:attrName>
                                        </p:attrNameLst>
                                      </p:cBhvr>
                                      <p:to>
                                        <p:strVal val="visible"/>
                                      </p:to>
                                    </p:set>
                                    <p:animEffect transition="in" filter="fade">
                                      <p:cBhvr>
                                        <p:cTn id="144" dur="500"/>
                                        <p:tgtEl>
                                          <p:spTgt spid="166"/>
                                        </p:tgtEl>
                                      </p:cBhvr>
                                    </p:animEffect>
                                  </p:childTnLst>
                                </p:cTn>
                              </p:par>
                              <p:par>
                                <p:cTn id="145" presetID="10" presetClass="entr" presetSubtype="0" fill="hold" grpId="2" nodeType="withEffect">
                                  <p:stCondLst>
                                    <p:cond delay="0"/>
                                  </p:stCondLst>
                                  <p:childTnLst>
                                    <p:set>
                                      <p:cBhvr>
                                        <p:cTn id="146" dur="1" fill="hold">
                                          <p:stCondLst>
                                            <p:cond delay="0"/>
                                          </p:stCondLst>
                                        </p:cTn>
                                        <p:tgtEl>
                                          <p:spTgt spid="180"/>
                                        </p:tgtEl>
                                        <p:attrNameLst>
                                          <p:attrName>style.visibility</p:attrName>
                                        </p:attrNameLst>
                                      </p:cBhvr>
                                      <p:to>
                                        <p:strVal val="visible"/>
                                      </p:to>
                                    </p:set>
                                    <p:animEffect transition="in" filter="fade">
                                      <p:cBhvr>
                                        <p:cTn id="147" dur="500"/>
                                        <p:tgtEl>
                                          <p:spTgt spid="180"/>
                                        </p:tgtEl>
                                      </p:cBhvr>
                                    </p:animEffect>
                                  </p:childTnLst>
                                </p:cTn>
                              </p:par>
                              <p:par>
                                <p:cTn id="148" presetID="10" presetClass="entr" presetSubtype="0" fill="hold" grpId="2" nodeType="withEffect">
                                  <p:stCondLst>
                                    <p:cond delay="0"/>
                                  </p:stCondLst>
                                  <p:childTnLst>
                                    <p:set>
                                      <p:cBhvr>
                                        <p:cTn id="149" dur="1" fill="hold">
                                          <p:stCondLst>
                                            <p:cond delay="0"/>
                                          </p:stCondLst>
                                        </p:cTn>
                                        <p:tgtEl>
                                          <p:spTgt spid="181"/>
                                        </p:tgtEl>
                                        <p:attrNameLst>
                                          <p:attrName>style.visibility</p:attrName>
                                        </p:attrNameLst>
                                      </p:cBhvr>
                                      <p:to>
                                        <p:strVal val="visible"/>
                                      </p:to>
                                    </p:set>
                                    <p:animEffect transition="in" filter="fade">
                                      <p:cBhvr>
                                        <p:cTn id="150" dur="500"/>
                                        <p:tgtEl>
                                          <p:spTgt spid="181"/>
                                        </p:tgtEl>
                                      </p:cBhvr>
                                    </p:animEffect>
                                  </p:childTnLst>
                                </p:cTn>
                              </p:par>
                              <p:par>
                                <p:cTn id="151" presetID="10" presetClass="entr" presetSubtype="0" fill="hold" grpId="2" nodeType="withEffect">
                                  <p:stCondLst>
                                    <p:cond delay="0"/>
                                  </p:stCondLst>
                                  <p:childTnLst>
                                    <p:set>
                                      <p:cBhvr>
                                        <p:cTn id="152" dur="1" fill="hold">
                                          <p:stCondLst>
                                            <p:cond delay="0"/>
                                          </p:stCondLst>
                                        </p:cTn>
                                        <p:tgtEl>
                                          <p:spTgt spid="167"/>
                                        </p:tgtEl>
                                        <p:attrNameLst>
                                          <p:attrName>style.visibility</p:attrName>
                                        </p:attrNameLst>
                                      </p:cBhvr>
                                      <p:to>
                                        <p:strVal val="visible"/>
                                      </p:to>
                                    </p:set>
                                    <p:animEffect transition="in" filter="fade">
                                      <p:cBhvr>
                                        <p:cTn id="153" dur="500"/>
                                        <p:tgtEl>
                                          <p:spTgt spid="167"/>
                                        </p:tgtEl>
                                      </p:cBhvr>
                                    </p:animEffect>
                                  </p:childTnLst>
                                </p:cTn>
                              </p:par>
                              <p:par>
                                <p:cTn id="154" presetID="10" presetClass="entr" presetSubtype="0" fill="hold" grpId="2" nodeType="with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fade">
                                      <p:cBhvr>
                                        <p:cTn id="156" dur="500"/>
                                        <p:tgtEl>
                                          <p:spTgt spid="174"/>
                                        </p:tgtEl>
                                      </p:cBhvr>
                                    </p:animEffect>
                                  </p:childTnLst>
                                </p:cTn>
                              </p:par>
                              <p:par>
                                <p:cTn id="157" presetID="10" presetClass="entr" presetSubtype="0" fill="hold" grpId="2" nodeType="withEffect">
                                  <p:stCondLst>
                                    <p:cond delay="0"/>
                                  </p:stCondLst>
                                  <p:childTnLst>
                                    <p:set>
                                      <p:cBhvr>
                                        <p:cTn id="158" dur="1" fill="hold">
                                          <p:stCondLst>
                                            <p:cond delay="0"/>
                                          </p:stCondLst>
                                        </p:cTn>
                                        <p:tgtEl>
                                          <p:spTgt spid="182"/>
                                        </p:tgtEl>
                                        <p:attrNameLst>
                                          <p:attrName>style.visibility</p:attrName>
                                        </p:attrNameLst>
                                      </p:cBhvr>
                                      <p:to>
                                        <p:strVal val="visible"/>
                                      </p:to>
                                    </p:set>
                                    <p:animEffect transition="in" filter="fade">
                                      <p:cBhvr>
                                        <p:cTn id="159" dur="500"/>
                                        <p:tgtEl>
                                          <p:spTgt spid="182"/>
                                        </p:tgtEl>
                                      </p:cBhvr>
                                    </p:animEffect>
                                  </p:childTnLst>
                                </p:cTn>
                              </p:par>
                              <p:par>
                                <p:cTn id="160" presetID="10" presetClass="entr" presetSubtype="0" fill="hold" grpId="2" nodeType="withEffect">
                                  <p:stCondLst>
                                    <p:cond delay="0"/>
                                  </p:stCondLst>
                                  <p:childTnLst>
                                    <p:set>
                                      <p:cBhvr>
                                        <p:cTn id="161" dur="1" fill="hold">
                                          <p:stCondLst>
                                            <p:cond delay="0"/>
                                          </p:stCondLst>
                                        </p:cTn>
                                        <p:tgtEl>
                                          <p:spTgt spid="183"/>
                                        </p:tgtEl>
                                        <p:attrNameLst>
                                          <p:attrName>style.visibility</p:attrName>
                                        </p:attrNameLst>
                                      </p:cBhvr>
                                      <p:to>
                                        <p:strVal val="visible"/>
                                      </p:to>
                                    </p:set>
                                    <p:animEffect transition="in" filter="fade">
                                      <p:cBhvr>
                                        <p:cTn id="162" dur="500"/>
                                        <p:tgtEl>
                                          <p:spTgt spid="183"/>
                                        </p:tgtEl>
                                      </p:cBhvr>
                                    </p:animEffect>
                                  </p:childTnLst>
                                </p:cTn>
                              </p:par>
                              <p:par>
                                <p:cTn id="163" presetID="10" presetClass="entr" presetSubtype="0" fill="hold" grpId="2" nodeType="withEffect">
                                  <p:stCondLst>
                                    <p:cond delay="0"/>
                                  </p:stCondLst>
                                  <p:childTnLst>
                                    <p:set>
                                      <p:cBhvr>
                                        <p:cTn id="164" dur="1" fill="hold">
                                          <p:stCondLst>
                                            <p:cond delay="0"/>
                                          </p:stCondLst>
                                        </p:cTn>
                                        <p:tgtEl>
                                          <p:spTgt spid="175"/>
                                        </p:tgtEl>
                                        <p:attrNameLst>
                                          <p:attrName>style.visibility</p:attrName>
                                        </p:attrNameLst>
                                      </p:cBhvr>
                                      <p:to>
                                        <p:strVal val="visible"/>
                                      </p:to>
                                    </p:set>
                                    <p:animEffect transition="in" filter="fade">
                                      <p:cBhvr>
                                        <p:cTn id="165" dur="500"/>
                                        <p:tgtEl>
                                          <p:spTgt spid="175"/>
                                        </p:tgtEl>
                                      </p:cBhvr>
                                    </p:animEffect>
                                  </p:childTnLst>
                                </p:cTn>
                              </p:par>
                              <p:par>
                                <p:cTn id="166" presetID="10" presetClass="exit" presetSubtype="0" fill="hold" nodeType="withEffect">
                                  <p:stCondLst>
                                    <p:cond delay="0"/>
                                  </p:stCondLst>
                                  <p:childTnLst>
                                    <p:animEffect transition="out" filter="fade">
                                      <p:cBhvr>
                                        <p:cTn id="167" dur="500"/>
                                        <p:tgtEl>
                                          <p:spTgt spid="8"/>
                                        </p:tgtEl>
                                      </p:cBhvr>
                                    </p:animEffect>
                                    <p:set>
                                      <p:cBhvr>
                                        <p:cTn id="168" dur="1" fill="hold">
                                          <p:stCondLst>
                                            <p:cond delay="499"/>
                                          </p:stCondLst>
                                        </p:cTn>
                                        <p:tgtEl>
                                          <p:spTgt spid="8"/>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12"/>
                                        </p:tgtEl>
                                      </p:cBhvr>
                                    </p:animEffect>
                                    <p:set>
                                      <p:cBhvr>
                                        <p:cTn id="17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5" grpId="1"/>
      <p:bldP spid="155" grpId="2"/>
      <p:bldP spid="161" grpId="0"/>
      <p:bldP spid="161" grpId="1"/>
      <p:bldP spid="161" grpId="2"/>
      <p:bldP spid="162" grpId="0"/>
      <p:bldP spid="162" grpId="1"/>
      <p:bldP spid="162" grpId="2"/>
      <p:bldP spid="166" grpId="0"/>
      <p:bldP spid="166" grpId="1"/>
      <p:bldP spid="166" grpId="2"/>
      <p:bldP spid="167" grpId="0"/>
      <p:bldP spid="167" grpId="1"/>
      <p:bldP spid="167" grpId="2"/>
      <p:bldP spid="174" grpId="0"/>
      <p:bldP spid="174" grpId="1"/>
      <p:bldP spid="174" grpId="2"/>
      <p:bldP spid="175" grpId="0"/>
      <p:bldP spid="175" grpId="1"/>
      <p:bldP spid="175" grpId="2"/>
      <p:bldP spid="179" grpId="0"/>
      <p:bldP spid="180" grpId="0"/>
      <p:bldP spid="180" grpId="1"/>
      <p:bldP spid="180" grpId="2"/>
      <p:bldP spid="181" grpId="0"/>
      <p:bldP spid="181" grpId="1"/>
      <p:bldP spid="181" grpId="2"/>
      <p:bldP spid="182" grpId="0"/>
      <p:bldP spid="182" grpId="1"/>
      <p:bldP spid="182" grpId="2"/>
      <p:bldP spid="183" grpId="0"/>
      <p:bldP spid="183" grpId="1"/>
      <p:bldP spid="183" grpId="2"/>
      <p:bldP spid="1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36840" y="2108601"/>
            <a:ext cx="360000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Modelling</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4993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1023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153" name="Google Shape;153;p16"/>
          <p:cNvSpPr/>
          <p:nvPr/>
        </p:nvSpPr>
        <p:spPr>
          <a:xfrm>
            <a:off x="4107410" y="168633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453306" y="168633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txBox="1">
            <a:spLocks noGrp="1"/>
          </p:cNvSpPr>
          <p:nvPr>
            <p:ph type="title" idx="2"/>
          </p:nvPr>
        </p:nvSpPr>
        <p:spPr>
          <a:xfrm>
            <a:off x="1976982" y="3111750"/>
            <a:ext cx="900000" cy="540000"/>
          </a:xfrm>
          <a:prstGeom prst="rect">
            <a:avLst/>
          </a:prstGeom>
          <a:noFill/>
          <a:ln>
            <a:noFill/>
          </a:ln>
        </p:spPr>
        <p:txBody>
          <a:bodyPr spcFirstLastPara="1" wrap="square" lIns="91425" tIns="91425" rIns="91425" bIns="91425" anchor="ctr" anchorCtr="0">
            <a:noAutofit/>
          </a:bodyPr>
          <a:lstStyle/>
          <a:p>
            <a:r>
              <a:rPr lang="en" dirty="0"/>
              <a:t>02</a:t>
            </a:r>
            <a:endParaRPr dirty="0"/>
          </a:p>
        </p:txBody>
      </p:sp>
      <p:sp>
        <p:nvSpPr>
          <p:cNvPr id="157" name="Google Shape;157;p16"/>
          <p:cNvSpPr txBox="1">
            <a:spLocks noGrp="1"/>
          </p:cNvSpPr>
          <p:nvPr>
            <p:ph type="title" idx="8"/>
          </p:nvPr>
        </p:nvSpPr>
        <p:spPr>
          <a:xfrm>
            <a:off x="4314710" y="1760176"/>
            <a:ext cx="900000" cy="5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2" name="Google Shape;162;p16"/>
          <p:cNvSpPr txBox="1">
            <a:spLocks noGrp="1"/>
          </p:cNvSpPr>
          <p:nvPr>
            <p:ph type="ctrTitle" idx="6"/>
          </p:nvPr>
        </p:nvSpPr>
        <p:spPr>
          <a:xfrm>
            <a:off x="3500060" y="2284213"/>
            <a:ext cx="1872000" cy="3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Feature Selection</a:t>
            </a:r>
            <a:endParaRPr dirty="0"/>
          </a:p>
        </p:txBody>
      </p:sp>
      <p:sp>
        <p:nvSpPr>
          <p:cNvPr id="164" name="Google Shape;164;p16"/>
          <p:cNvSpPr txBox="1">
            <a:spLocks noGrp="1"/>
          </p:cNvSpPr>
          <p:nvPr>
            <p:ph type="title" idx="18"/>
          </p:nvPr>
        </p:nvSpPr>
        <p:spPr>
          <a:xfrm>
            <a:off x="625101" y="1748735"/>
            <a:ext cx="900000" cy="5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16"/>
          <p:cNvSpPr txBox="1">
            <a:spLocks noGrp="1"/>
          </p:cNvSpPr>
          <p:nvPr>
            <p:ph type="ctrTitle" idx="16"/>
          </p:nvPr>
        </p:nvSpPr>
        <p:spPr>
          <a:xfrm>
            <a:off x="151956" y="2293574"/>
            <a:ext cx="1260000" cy="3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68" name="Google Shape;168;p16"/>
          <p:cNvSpPr txBox="1">
            <a:spLocks noGrp="1"/>
          </p:cNvSpPr>
          <p:nvPr>
            <p:ph type="ctrTitle" idx="19"/>
          </p:nvPr>
        </p:nvSpPr>
        <p:spPr>
          <a:xfrm>
            <a:off x="7294955" y="2293846"/>
            <a:ext cx="1260000" cy="360000"/>
          </a:xfrm>
          <a:prstGeom prst="rect">
            <a:avLst/>
          </a:prstGeom>
          <a:noFill/>
          <a:ln>
            <a:noFill/>
          </a:ln>
        </p:spPr>
        <p:txBody>
          <a:bodyPr spcFirstLastPara="1" wrap="square" lIns="91425" tIns="91425" rIns="91425" bIns="91425" anchor="b" anchorCtr="0">
            <a:noAutofit/>
          </a:bodyPr>
          <a:lstStyle/>
          <a:p>
            <a:r>
              <a:rPr lang="en" dirty="0"/>
              <a:t>Conclusion</a:t>
            </a:r>
            <a:endParaRPr dirty="0"/>
          </a:p>
        </p:txBody>
      </p:sp>
      <p:sp>
        <p:nvSpPr>
          <p:cNvPr id="170" name="Google Shape;170;p16"/>
          <p:cNvSpPr txBox="1">
            <a:spLocks noGrp="1"/>
          </p:cNvSpPr>
          <p:nvPr>
            <p:ph type="title" idx="21"/>
          </p:nvPr>
        </p:nvSpPr>
        <p:spPr>
          <a:xfrm>
            <a:off x="6373138" y="3179259"/>
            <a:ext cx="900000" cy="5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1" name="Google Shape;171;p16"/>
          <p:cNvSpPr txBox="1">
            <a:spLocks noGrp="1"/>
          </p:cNvSpPr>
          <p:nvPr>
            <p:ph type="ctrTitle"/>
          </p:nvPr>
        </p:nvSpPr>
        <p:spPr>
          <a:xfrm>
            <a:off x="1268060" y="3719259"/>
            <a:ext cx="2340000" cy="64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br>
              <a:rPr lang="en" dirty="0"/>
            </a:br>
            <a:r>
              <a:rPr lang="en" dirty="0"/>
              <a:t>Data </a:t>
            </a:r>
            <a:r>
              <a:rPr lang="en-US" dirty="0"/>
              <a:t>Wrangling</a:t>
            </a:r>
            <a:r>
              <a:rPr lang="en" dirty="0"/>
              <a:t>,</a:t>
            </a:r>
            <a:br>
              <a:rPr lang="en" dirty="0"/>
            </a:br>
            <a:r>
              <a:rPr lang="en" dirty="0"/>
              <a:t>Exploratory Data Analysis, Feature Engineering</a:t>
            </a:r>
            <a:endParaRPr dirty="0"/>
          </a:p>
        </p:txBody>
      </p:sp>
      <p:sp>
        <p:nvSpPr>
          <p:cNvPr id="30" name="Google Shape;140;p15">
            <a:extLst>
              <a:ext uri="{FF2B5EF4-FFF2-40B4-BE49-F238E27FC236}">
                <a16:creationId xmlns:a16="http://schemas.microsoft.com/office/drawing/2014/main" id="{8386D61A-8CF9-4216-AC82-7CA236AF3733}"/>
              </a:ext>
            </a:extLst>
          </p:cNvPr>
          <p:cNvSpPr txBox="1">
            <a:spLocks/>
          </p:cNvSpPr>
          <p:nvPr/>
        </p:nvSpPr>
        <p:spPr>
          <a:xfrm>
            <a:off x="3222000" y="1004203"/>
            <a:ext cx="2700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rgbClr val="434343"/>
              </a:buClr>
              <a:buSzPts val="2800"/>
              <a:buFont typeface="Montserrat ExtraBold"/>
              <a:buNone/>
              <a:defRPr sz="3200" b="1">
                <a:solidFill>
                  <a:srgbClr val="434343"/>
                </a:solidFill>
                <a:latin typeface="Montserrat ExtraBold"/>
                <a:ea typeface="Montserrat ExtraBold"/>
                <a:cs typeface="Montserrat ExtraBold"/>
                <a:sym typeface="Montserrat ExtraBold"/>
              </a:defRPr>
            </a:lvl1pPr>
            <a:lvl2pPr>
              <a:buClr>
                <a:srgbClr val="434343"/>
              </a:buClr>
              <a:buSzPts val="1600"/>
              <a:buFont typeface="Squada One"/>
              <a:buNone/>
              <a:defRPr sz="1600">
                <a:solidFill>
                  <a:srgbClr val="434343"/>
                </a:solidFill>
                <a:latin typeface="Squada One"/>
                <a:ea typeface="Squada One"/>
                <a:cs typeface="Squada One"/>
                <a:sym typeface="Squada One"/>
              </a:defRPr>
            </a:lvl2pPr>
            <a:lvl3pPr>
              <a:buClr>
                <a:srgbClr val="434343"/>
              </a:buClr>
              <a:buSzPts val="1600"/>
              <a:buFont typeface="Squada One"/>
              <a:buNone/>
              <a:defRPr sz="1600">
                <a:solidFill>
                  <a:srgbClr val="434343"/>
                </a:solidFill>
                <a:latin typeface="Squada One"/>
                <a:ea typeface="Squada One"/>
                <a:cs typeface="Squada One"/>
                <a:sym typeface="Squada One"/>
              </a:defRPr>
            </a:lvl3pPr>
            <a:lvl4pPr>
              <a:buClr>
                <a:srgbClr val="434343"/>
              </a:buClr>
              <a:buSzPts val="1600"/>
              <a:buFont typeface="Squada One"/>
              <a:buNone/>
              <a:defRPr sz="1600">
                <a:solidFill>
                  <a:srgbClr val="434343"/>
                </a:solidFill>
                <a:latin typeface="Squada One"/>
                <a:ea typeface="Squada One"/>
                <a:cs typeface="Squada One"/>
                <a:sym typeface="Squada One"/>
              </a:defRPr>
            </a:lvl4pPr>
            <a:lvl5pPr>
              <a:buClr>
                <a:srgbClr val="434343"/>
              </a:buClr>
              <a:buSzPts val="1600"/>
              <a:buFont typeface="Squada One"/>
              <a:buNone/>
              <a:defRPr sz="1600">
                <a:solidFill>
                  <a:srgbClr val="434343"/>
                </a:solidFill>
                <a:latin typeface="Squada One"/>
                <a:ea typeface="Squada One"/>
                <a:cs typeface="Squada One"/>
                <a:sym typeface="Squada One"/>
              </a:defRPr>
            </a:lvl5pPr>
            <a:lvl6pPr>
              <a:buClr>
                <a:srgbClr val="434343"/>
              </a:buClr>
              <a:buSzPts val="1600"/>
              <a:buFont typeface="Squada One"/>
              <a:buNone/>
              <a:defRPr sz="1600">
                <a:solidFill>
                  <a:srgbClr val="434343"/>
                </a:solidFill>
                <a:latin typeface="Squada One"/>
                <a:ea typeface="Squada One"/>
                <a:cs typeface="Squada One"/>
                <a:sym typeface="Squada One"/>
              </a:defRPr>
            </a:lvl6pPr>
            <a:lvl7pPr>
              <a:buClr>
                <a:srgbClr val="434343"/>
              </a:buClr>
              <a:buSzPts val="1600"/>
              <a:buFont typeface="Squada One"/>
              <a:buNone/>
              <a:defRPr sz="1600">
                <a:solidFill>
                  <a:srgbClr val="434343"/>
                </a:solidFill>
                <a:latin typeface="Squada One"/>
                <a:ea typeface="Squada One"/>
                <a:cs typeface="Squada One"/>
                <a:sym typeface="Squada One"/>
              </a:defRPr>
            </a:lvl7pPr>
            <a:lvl8pPr>
              <a:buClr>
                <a:srgbClr val="434343"/>
              </a:buClr>
              <a:buSzPts val="1600"/>
              <a:buFont typeface="Squada One"/>
              <a:buNone/>
              <a:defRPr sz="1600">
                <a:solidFill>
                  <a:srgbClr val="434343"/>
                </a:solidFill>
                <a:latin typeface="Squada One"/>
                <a:ea typeface="Squada One"/>
                <a:cs typeface="Squada One"/>
                <a:sym typeface="Squada One"/>
              </a:defRPr>
            </a:lvl8pPr>
            <a:lvl9pPr>
              <a:buClr>
                <a:srgbClr val="434343"/>
              </a:buClr>
              <a:buSzPts val="1600"/>
              <a:buFont typeface="Squada One"/>
              <a:buNone/>
              <a:defRPr sz="1600">
                <a:solidFill>
                  <a:srgbClr val="434343"/>
                </a:solidFill>
                <a:latin typeface="Squada One"/>
                <a:ea typeface="Squada One"/>
                <a:cs typeface="Squada One"/>
                <a:sym typeface="Squada One"/>
              </a:defRPr>
            </a:lvl9pPr>
          </a:lstStyle>
          <a:p>
            <a:r>
              <a:rPr lang="en-US" dirty="0"/>
              <a:t>My Agenda</a:t>
            </a:r>
          </a:p>
        </p:txBody>
      </p:sp>
      <p:sp>
        <p:nvSpPr>
          <p:cNvPr id="33" name="TextBox 32">
            <a:extLst>
              <a:ext uri="{FF2B5EF4-FFF2-40B4-BE49-F238E27FC236}">
                <a16:creationId xmlns:a16="http://schemas.microsoft.com/office/drawing/2014/main" id="{4A0A347F-98A3-4C2E-A587-E96D7EA4CD39}"/>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54" name="Google Shape;204;p18">
            <a:extLst>
              <a:ext uri="{FF2B5EF4-FFF2-40B4-BE49-F238E27FC236}">
                <a16:creationId xmlns:a16="http://schemas.microsoft.com/office/drawing/2014/main" id="{B70D496F-8FC2-4DDE-B29F-D1DA0FCE84FE}"/>
              </a:ext>
            </a:extLst>
          </p:cNvPr>
          <p:cNvSpPr txBox="1"/>
          <p:nvPr/>
        </p:nvSpPr>
        <p:spPr>
          <a:xfrm>
            <a:off x="151956" y="2571750"/>
            <a:ext cx="1728000" cy="10800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buFontTx/>
              <a:buChar char="-"/>
            </a:pPr>
            <a:r>
              <a:rPr lang="en" sz="1200" dirty="0">
                <a:solidFill>
                  <a:srgbClr val="434343"/>
                </a:solidFill>
                <a:latin typeface="EB Garamond"/>
                <a:ea typeface="EB Garamond"/>
                <a:cs typeface="EB Garamond"/>
                <a:sym typeface="EB Garamond"/>
              </a:rPr>
              <a:t>Why I did this project?</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History</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About me</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Problem Statement</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Target audience</a:t>
            </a:r>
          </a:p>
        </p:txBody>
      </p:sp>
      <p:sp>
        <p:nvSpPr>
          <p:cNvPr id="55" name="Google Shape;204;p18">
            <a:extLst>
              <a:ext uri="{FF2B5EF4-FFF2-40B4-BE49-F238E27FC236}">
                <a16:creationId xmlns:a16="http://schemas.microsoft.com/office/drawing/2014/main" id="{ADD23202-9B00-4C98-B632-19F7CF23460B}"/>
              </a:ext>
            </a:extLst>
          </p:cNvPr>
          <p:cNvSpPr txBox="1"/>
          <p:nvPr/>
        </p:nvSpPr>
        <p:spPr>
          <a:xfrm>
            <a:off x="1718060" y="4313271"/>
            <a:ext cx="1440000" cy="7200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buFontTx/>
              <a:buChar char="-"/>
            </a:pPr>
            <a:r>
              <a:rPr lang="en" sz="1200" dirty="0">
                <a:solidFill>
                  <a:srgbClr val="434343"/>
                </a:solidFill>
                <a:latin typeface="EB Garamond"/>
                <a:ea typeface="EB Garamond"/>
                <a:cs typeface="EB Garamond"/>
                <a:sym typeface="EB Garamond"/>
              </a:rPr>
              <a:t>Dataset</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New features</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What did I find?</a:t>
            </a:r>
          </a:p>
          <a:p>
            <a:pPr marL="171450" lvl="0" indent="-171450" rtl="0">
              <a:spcBef>
                <a:spcPts val="0"/>
              </a:spcBef>
              <a:buFontTx/>
              <a:buChar char="-"/>
            </a:pPr>
            <a:endParaRPr lang="en" sz="1200" dirty="0">
              <a:solidFill>
                <a:srgbClr val="434343"/>
              </a:solidFill>
              <a:latin typeface="EB Garamond"/>
              <a:ea typeface="EB Garamond"/>
              <a:cs typeface="EB Garamond"/>
              <a:sym typeface="EB Garamond"/>
            </a:endParaRPr>
          </a:p>
          <a:p>
            <a:pPr marL="0" lvl="0" indent="0" rtl="0">
              <a:spcBef>
                <a:spcPts val="0"/>
              </a:spcBef>
              <a:buNone/>
            </a:pPr>
            <a:endParaRPr sz="1200" dirty="0">
              <a:solidFill>
                <a:srgbClr val="434343"/>
              </a:solidFill>
              <a:latin typeface="EB Garamond"/>
              <a:ea typeface="EB Garamond"/>
              <a:cs typeface="EB Garamond"/>
              <a:sym typeface="EB Garamond"/>
            </a:endParaRPr>
          </a:p>
        </p:txBody>
      </p:sp>
      <p:sp>
        <p:nvSpPr>
          <p:cNvPr id="56" name="Google Shape;204;p18">
            <a:extLst>
              <a:ext uri="{FF2B5EF4-FFF2-40B4-BE49-F238E27FC236}">
                <a16:creationId xmlns:a16="http://schemas.microsoft.com/office/drawing/2014/main" id="{3D0B297B-930F-46EE-A095-D4A56F20B090}"/>
              </a:ext>
            </a:extLst>
          </p:cNvPr>
          <p:cNvSpPr txBox="1"/>
          <p:nvPr/>
        </p:nvSpPr>
        <p:spPr>
          <a:xfrm>
            <a:off x="6013138" y="3961744"/>
            <a:ext cx="16200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buFontTx/>
              <a:buChar char="-"/>
              <a:defRPr sz="1200">
                <a:solidFill>
                  <a:srgbClr val="434343"/>
                </a:solidFill>
                <a:latin typeface="EB Garamond"/>
                <a:ea typeface="EB Garamond"/>
                <a:cs typeface="EB Garamond"/>
              </a:defRPr>
            </a:lvl1pPr>
          </a:lstStyle>
          <a:p>
            <a:r>
              <a:rPr lang="en" dirty="0">
                <a:sym typeface="EB Garamond"/>
              </a:rPr>
              <a:t>What’s the outcome?</a:t>
            </a:r>
            <a:endParaRPr dirty="0">
              <a:sym typeface="EB Garamond"/>
            </a:endParaRPr>
          </a:p>
        </p:txBody>
      </p:sp>
      <p:sp>
        <p:nvSpPr>
          <p:cNvPr id="23" name="Google Shape;162;p16">
            <a:extLst>
              <a:ext uri="{FF2B5EF4-FFF2-40B4-BE49-F238E27FC236}">
                <a16:creationId xmlns:a16="http://schemas.microsoft.com/office/drawing/2014/main" id="{656EA4B7-7602-43B5-ADD4-89430C8241DC}"/>
              </a:ext>
            </a:extLst>
          </p:cNvPr>
          <p:cNvSpPr txBox="1">
            <a:spLocks/>
          </p:cNvSpPr>
          <p:nvPr/>
        </p:nvSpPr>
        <p:spPr>
          <a:xfrm>
            <a:off x="6103138" y="3679682"/>
            <a:ext cx="1440000" cy="3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SG" dirty="0"/>
              <a:t>Modelling</a:t>
            </a:r>
          </a:p>
        </p:txBody>
      </p:sp>
      <p:sp>
        <p:nvSpPr>
          <p:cNvPr id="25" name="Google Shape;204;p18">
            <a:extLst>
              <a:ext uri="{FF2B5EF4-FFF2-40B4-BE49-F238E27FC236}">
                <a16:creationId xmlns:a16="http://schemas.microsoft.com/office/drawing/2014/main" id="{9D9039BC-3CFC-4298-9F8E-3A40EA7EFDD4}"/>
              </a:ext>
            </a:extLst>
          </p:cNvPr>
          <p:cNvSpPr txBox="1"/>
          <p:nvPr/>
        </p:nvSpPr>
        <p:spPr>
          <a:xfrm>
            <a:off x="3608060" y="2556223"/>
            <a:ext cx="2268000" cy="14400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buFontTx/>
              <a:buChar char="-"/>
            </a:pPr>
            <a:r>
              <a:rPr lang="en" sz="1200" dirty="0">
                <a:solidFill>
                  <a:srgbClr val="434343"/>
                </a:solidFill>
                <a:latin typeface="EB Garamond"/>
                <a:ea typeface="EB Garamond"/>
                <a:cs typeface="EB Garamond"/>
                <a:sym typeface="EB Garamond"/>
              </a:rPr>
              <a:t>One hot encoding</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Correlation heatmap</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Pairwise correlation</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Low variance</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RFECV</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Feature importance</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Permutation feature importance</a:t>
            </a:r>
            <a:endParaRPr sz="1200" dirty="0">
              <a:solidFill>
                <a:srgbClr val="434343"/>
              </a:solidFill>
              <a:latin typeface="EB Garamond"/>
              <a:ea typeface="EB Garamond"/>
              <a:cs typeface="EB Garamond"/>
              <a:sym typeface="EB Garamond"/>
            </a:endParaRPr>
          </a:p>
        </p:txBody>
      </p:sp>
      <p:sp>
        <p:nvSpPr>
          <p:cNvPr id="26" name="Google Shape;153;p16">
            <a:extLst>
              <a:ext uri="{FF2B5EF4-FFF2-40B4-BE49-F238E27FC236}">
                <a16:creationId xmlns:a16="http://schemas.microsoft.com/office/drawing/2014/main" id="{B4B37647-BAED-4256-8956-9AC002E7EB38}"/>
              </a:ext>
            </a:extLst>
          </p:cNvPr>
          <p:cNvSpPr/>
          <p:nvPr/>
        </p:nvSpPr>
        <p:spPr>
          <a:xfrm>
            <a:off x="7607565" y="168633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p16">
            <a:extLst>
              <a:ext uri="{FF2B5EF4-FFF2-40B4-BE49-F238E27FC236}">
                <a16:creationId xmlns:a16="http://schemas.microsoft.com/office/drawing/2014/main" id="{7ED3F8D3-074C-450E-AFE1-A92AB5FB1883}"/>
              </a:ext>
            </a:extLst>
          </p:cNvPr>
          <p:cNvSpPr txBox="1">
            <a:spLocks/>
          </p:cNvSpPr>
          <p:nvPr/>
        </p:nvSpPr>
        <p:spPr>
          <a:xfrm>
            <a:off x="7814865" y="1760176"/>
            <a:ext cx="900000" cy="54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r>
              <a:rPr lang="en" dirty="0"/>
              <a:t>05</a:t>
            </a:r>
          </a:p>
        </p:txBody>
      </p:sp>
      <p:sp>
        <p:nvSpPr>
          <p:cNvPr id="28" name="Google Shape;204;p18">
            <a:extLst>
              <a:ext uri="{FF2B5EF4-FFF2-40B4-BE49-F238E27FC236}">
                <a16:creationId xmlns:a16="http://schemas.microsoft.com/office/drawing/2014/main" id="{1EB46A66-5A23-44F6-AE47-3DF96C16A857}"/>
              </a:ext>
            </a:extLst>
          </p:cNvPr>
          <p:cNvSpPr txBox="1"/>
          <p:nvPr/>
        </p:nvSpPr>
        <p:spPr>
          <a:xfrm>
            <a:off x="7344000" y="2586955"/>
            <a:ext cx="1620000" cy="928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buFontTx/>
              <a:buChar char="-"/>
              <a:defRPr sz="1200">
                <a:solidFill>
                  <a:srgbClr val="434343"/>
                </a:solidFill>
                <a:latin typeface="EB Garamond"/>
                <a:ea typeface="EB Garamond"/>
                <a:cs typeface="EB Garamond"/>
              </a:defRPr>
            </a:lvl1pPr>
          </a:lstStyle>
          <a:p>
            <a:r>
              <a:rPr lang="en-US" dirty="0">
                <a:sym typeface="EB Garamond"/>
              </a:rPr>
              <a:t>Conclusion</a:t>
            </a:r>
          </a:p>
          <a:p>
            <a:r>
              <a:rPr lang="en-US" dirty="0">
                <a:sym typeface="EB Garamond"/>
              </a:rPr>
              <a:t>Benefits</a:t>
            </a:r>
          </a:p>
          <a:p>
            <a:r>
              <a:rPr lang="en-US" dirty="0">
                <a:sym typeface="EB Garamond"/>
              </a:rPr>
              <a:t>Limitations</a:t>
            </a:r>
          </a:p>
          <a:p>
            <a:r>
              <a:rPr lang="en-US" dirty="0">
                <a:sym typeface="EB Garamond"/>
              </a:rPr>
              <a:t>Future works</a:t>
            </a:r>
            <a:endParaRPr dirty="0">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85" name="TextBox 84">
            <a:extLst>
              <a:ext uri="{FF2B5EF4-FFF2-40B4-BE49-F238E27FC236}">
                <a16:creationId xmlns:a16="http://schemas.microsoft.com/office/drawing/2014/main" id="{08568179-972A-4338-9928-62F29D4FF974}"/>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pic>
        <p:nvPicPr>
          <p:cNvPr id="5" name="Picture 4">
            <a:extLst>
              <a:ext uri="{FF2B5EF4-FFF2-40B4-BE49-F238E27FC236}">
                <a16:creationId xmlns:a16="http://schemas.microsoft.com/office/drawing/2014/main" id="{B511A193-BE6B-4924-BE25-E59B2A0942CD}"/>
              </a:ext>
            </a:extLst>
          </p:cNvPr>
          <p:cNvPicPr>
            <a:picLocks noChangeAspect="1"/>
          </p:cNvPicPr>
          <p:nvPr/>
        </p:nvPicPr>
        <p:blipFill>
          <a:blip r:embed="rId3"/>
          <a:stretch>
            <a:fillRect/>
          </a:stretch>
        </p:blipFill>
        <p:spPr>
          <a:xfrm>
            <a:off x="2819854" y="1072799"/>
            <a:ext cx="6324146" cy="2997902"/>
          </a:xfrm>
          <a:prstGeom prst="rect">
            <a:avLst/>
          </a:prstGeom>
        </p:spPr>
      </p:pic>
      <p:sp>
        <p:nvSpPr>
          <p:cNvPr id="90" name="Google Shape;202;p18">
            <a:extLst>
              <a:ext uri="{FF2B5EF4-FFF2-40B4-BE49-F238E27FC236}">
                <a16:creationId xmlns:a16="http://schemas.microsoft.com/office/drawing/2014/main" id="{44072C79-1FD8-4BA9-8F5F-4555907E673E}"/>
              </a:ext>
            </a:extLst>
          </p:cNvPr>
          <p:cNvSpPr txBox="1">
            <a:spLocks noGrp="1"/>
          </p:cNvSpPr>
          <p:nvPr>
            <p:ph type="ctrTitle"/>
          </p:nvPr>
        </p:nvSpPr>
        <p:spPr>
          <a:xfrm>
            <a:off x="1620000" y="45553"/>
            <a:ext cx="5904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Regression Model Results</a:t>
            </a:r>
            <a:endParaRPr sz="3200" b="1" dirty="0">
              <a:solidFill>
                <a:srgbClr val="434343"/>
              </a:solidFill>
            </a:endParaRPr>
          </a:p>
        </p:txBody>
      </p:sp>
      <p:sp>
        <p:nvSpPr>
          <p:cNvPr id="91" name="Google Shape;140;p15">
            <a:extLst>
              <a:ext uri="{FF2B5EF4-FFF2-40B4-BE49-F238E27FC236}">
                <a16:creationId xmlns:a16="http://schemas.microsoft.com/office/drawing/2014/main" id="{5D97F8B6-CF4B-41DD-B53E-6CAB28B5A49E}"/>
              </a:ext>
            </a:extLst>
          </p:cNvPr>
          <p:cNvSpPr txBox="1">
            <a:spLocks/>
          </p:cNvSpPr>
          <p:nvPr/>
        </p:nvSpPr>
        <p:spPr>
          <a:xfrm>
            <a:off x="183854" y="1000617"/>
            <a:ext cx="2592000" cy="2952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marL="0" indent="0">
              <a:spcBef>
                <a:spcPts val="300"/>
              </a:spcBef>
              <a:spcAft>
                <a:spcPts val="100"/>
              </a:spcAft>
              <a:buNone/>
            </a:pPr>
            <a:r>
              <a:rPr lang="en-US" sz="1100" dirty="0"/>
              <a:t>Acronym:</a:t>
            </a:r>
          </a:p>
          <a:p>
            <a:pPr marL="0" indent="0">
              <a:spcBef>
                <a:spcPts val="300"/>
              </a:spcBef>
              <a:spcAft>
                <a:spcPts val="100"/>
              </a:spcAft>
              <a:buNone/>
            </a:pPr>
            <a:r>
              <a:rPr lang="en-US" sz="1100" dirty="0"/>
              <a:t>Gb - </a:t>
            </a:r>
            <a:r>
              <a:rPr lang="en-US" sz="1100" dirty="0" err="1"/>
              <a:t>GradientBoostingRegressor</a:t>
            </a:r>
            <a:endParaRPr lang="en-US" sz="1100" dirty="0"/>
          </a:p>
          <a:p>
            <a:pPr marL="0" indent="0">
              <a:spcBef>
                <a:spcPts val="300"/>
              </a:spcBef>
              <a:spcAft>
                <a:spcPts val="100"/>
              </a:spcAft>
              <a:buNone/>
            </a:pPr>
            <a:r>
              <a:rPr lang="en-US" sz="1100" dirty="0"/>
              <a:t>Et - </a:t>
            </a:r>
            <a:r>
              <a:rPr lang="en-US" sz="1100" dirty="0" err="1"/>
              <a:t>ExtraTreesRegressor</a:t>
            </a:r>
            <a:endParaRPr lang="en-US" sz="1100" dirty="0"/>
          </a:p>
          <a:p>
            <a:pPr marL="0" indent="0">
              <a:spcBef>
                <a:spcPts val="300"/>
              </a:spcBef>
              <a:spcAft>
                <a:spcPts val="100"/>
              </a:spcAft>
              <a:buNone/>
            </a:pPr>
            <a:r>
              <a:rPr lang="en-US" sz="1100" dirty="0" err="1"/>
              <a:t>Xgb</a:t>
            </a:r>
            <a:r>
              <a:rPr lang="en-US" sz="1100" dirty="0"/>
              <a:t> - </a:t>
            </a:r>
            <a:r>
              <a:rPr lang="en-US" sz="1100" dirty="0" err="1"/>
              <a:t>XGBRegressor</a:t>
            </a:r>
            <a:endParaRPr lang="en-US" sz="1100" dirty="0"/>
          </a:p>
          <a:p>
            <a:pPr marL="0" indent="0">
              <a:spcBef>
                <a:spcPts val="300"/>
              </a:spcBef>
              <a:spcAft>
                <a:spcPts val="100"/>
              </a:spcAft>
              <a:buNone/>
            </a:pPr>
            <a:r>
              <a:rPr lang="en-US" sz="1100" dirty="0"/>
              <a:t>Lg - </a:t>
            </a:r>
            <a:r>
              <a:rPr lang="en-US" sz="1100" dirty="0" err="1"/>
              <a:t>LGBMRegressor</a:t>
            </a:r>
            <a:endParaRPr lang="en-US" sz="1100" dirty="0"/>
          </a:p>
          <a:p>
            <a:pPr marL="0" indent="0">
              <a:spcBef>
                <a:spcPts val="300"/>
              </a:spcBef>
              <a:spcAft>
                <a:spcPts val="100"/>
              </a:spcAft>
              <a:buNone/>
            </a:pPr>
            <a:r>
              <a:rPr lang="en-US" sz="1100" dirty="0"/>
              <a:t>Ab - </a:t>
            </a:r>
            <a:r>
              <a:rPr lang="en-US" sz="1100" dirty="0" err="1"/>
              <a:t>AdaBoostRegressor</a:t>
            </a:r>
            <a:endParaRPr lang="en-US" sz="1100" dirty="0"/>
          </a:p>
          <a:p>
            <a:pPr marL="0" indent="0">
              <a:spcBef>
                <a:spcPts val="300"/>
              </a:spcBef>
              <a:spcAft>
                <a:spcPts val="100"/>
              </a:spcAft>
              <a:buNone/>
            </a:pPr>
            <a:r>
              <a:rPr lang="en-US" sz="1100" dirty="0"/>
              <a:t>rf - </a:t>
            </a:r>
            <a:r>
              <a:rPr lang="en-US" sz="1100" dirty="0" err="1"/>
              <a:t>RandomForestRegressor</a:t>
            </a:r>
            <a:endParaRPr lang="en-US" sz="1100" dirty="0"/>
          </a:p>
          <a:p>
            <a:pPr marL="0" indent="0">
              <a:spcBef>
                <a:spcPts val="300"/>
              </a:spcBef>
              <a:spcAft>
                <a:spcPts val="100"/>
              </a:spcAft>
              <a:buNone/>
            </a:pPr>
            <a:r>
              <a:rPr lang="en-US" sz="1100" dirty="0" err="1"/>
              <a:t>Knr</a:t>
            </a:r>
            <a:r>
              <a:rPr lang="en-US" sz="1100" dirty="0"/>
              <a:t> - </a:t>
            </a:r>
            <a:r>
              <a:rPr lang="en-US" sz="1100" dirty="0" err="1"/>
              <a:t>KNeighborsRegressor</a:t>
            </a:r>
            <a:endParaRPr lang="en-US" sz="1100" dirty="0"/>
          </a:p>
          <a:p>
            <a:pPr marL="0" indent="0">
              <a:spcBef>
                <a:spcPts val="300"/>
              </a:spcBef>
              <a:spcAft>
                <a:spcPts val="100"/>
              </a:spcAft>
              <a:buNone/>
            </a:pPr>
            <a:r>
              <a:rPr lang="en-US" sz="1100" dirty="0"/>
              <a:t>Dt - </a:t>
            </a:r>
            <a:r>
              <a:rPr lang="en-US" sz="1100" dirty="0" err="1"/>
              <a:t>DecisionTreeRegressor</a:t>
            </a:r>
            <a:endParaRPr lang="en-US" sz="1100" dirty="0"/>
          </a:p>
          <a:p>
            <a:pPr marL="0" indent="0">
              <a:spcBef>
                <a:spcPts val="300"/>
              </a:spcBef>
              <a:spcAft>
                <a:spcPts val="100"/>
              </a:spcAft>
              <a:buNone/>
            </a:pPr>
            <a:r>
              <a:rPr lang="en-US" sz="1100" dirty="0"/>
              <a:t>Rd - Ridge</a:t>
            </a:r>
          </a:p>
          <a:p>
            <a:pPr marL="0" indent="0">
              <a:spcBef>
                <a:spcPts val="300"/>
              </a:spcBef>
              <a:spcAft>
                <a:spcPts val="100"/>
              </a:spcAft>
              <a:buNone/>
            </a:pPr>
            <a:r>
              <a:rPr lang="en-US" sz="1100" dirty="0"/>
              <a:t>Lr - </a:t>
            </a:r>
            <a:r>
              <a:rPr lang="en-US" sz="1100" dirty="0" err="1"/>
              <a:t>LinearRegression</a:t>
            </a:r>
            <a:endParaRPr lang="en-US" sz="1100" dirty="0"/>
          </a:p>
          <a:p>
            <a:pPr marL="0" indent="0">
              <a:spcBef>
                <a:spcPts val="300"/>
              </a:spcBef>
              <a:spcAft>
                <a:spcPts val="100"/>
              </a:spcAft>
              <a:buNone/>
            </a:pPr>
            <a:r>
              <a:rPr lang="en-US" sz="1100" dirty="0"/>
              <a:t>Ls - Lasso</a:t>
            </a:r>
          </a:p>
          <a:p>
            <a:pPr marL="0" indent="0">
              <a:spcBef>
                <a:spcPts val="300"/>
              </a:spcBef>
              <a:spcAft>
                <a:spcPts val="100"/>
              </a:spcAft>
              <a:buNone/>
            </a:pPr>
            <a:r>
              <a:rPr lang="en-US" sz="1100" dirty="0" err="1"/>
              <a:t>Svr</a:t>
            </a:r>
            <a:r>
              <a:rPr lang="en-US" sz="1100" dirty="0"/>
              <a:t> - </a:t>
            </a:r>
            <a:r>
              <a:rPr lang="en-SG" sz="1100" dirty="0" err="1"/>
              <a:t>SupportVectorRegression</a:t>
            </a:r>
            <a:endParaRPr lang="en-US" sz="1100" dirty="0"/>
          </a:p>
        </p:txBody>
      </p:sp>
      <p:sp>
        <p:nvSpPr>
          <p:cNvPr id="6" name="Rectangle: Rounded Corners 5">
            <a:extLst>
              <a:ext uri="{FF2B5EF4-FFF2-40B4-BE49-F238E27FC236}">
                <a16:creationId xmlns:a16="http://schemas.microsoft.com/office/drawing/2014/main" id="{C8DB7778-B985-4937-87CA-AFC3273FC797}"/>
              </a:ext>
            </a:extLst>
          </p:cNvPr>
          <p:cNvSpPr/>
          <p:nvPr/>
        </p:nvSpPr>
        <p:spPr>
          <a:xfrm>
            <a:off x="2819854" y="1354074"/>
            <a:ext cx="6164487" cy="195943"/>
          </a:xfrm>
          <a:prstGeom prst="round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G"/>
          </a:p>
        </p:txBody>
      </p:sp>
      <p:sp>
        <p:nvSpPr>
          <p:cNvPr id="93" name="TextBox 92">
            <a:extLst>
              <a:ext uri="{FF2B5EF4-FFF2-40B4-BE49-F238E27FC236}">
                <a16:creationId xmlns:a16="http://schemas.microsoft.com/office/drawing/2014/main" id="{3513A4C4-AF53-450F-8AEE-C15389C8BA6F}"/>
              </a:ext>
            </a:extLst>
          </p:cNvPr>
          <p:cNvSpPr txBox="1"/>
          <p:nvPr/>
        </p:nvSpPr>
        <p:spPr>
          <a:xfrm>
            <a:off x="183854" y="4070145"/>
            <a:ext cx="7151230" cy="876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pPr algn="l">
              <a:buFont typeface="Arial" panose="020B0604020202020204" pitchFamily="34" charset="0"/>
              <a:buChar char="•"/>
            </a:pPr>
            <a:r>
              <a:rPr lang="en-US" sz="1400" dirty="0"/>
              <a:t>Gradient Boosting Regressor model seems to be the best model because of the lowest test RMSE.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100" fill="hold"/>
                                        <p:tgtEl>
                                          <p:spTgt spid="6"/>
                                        </p:tgtEl>
                                        <p:attrNameLst>
                                          <p:attrName>ppt_x</p:attrName>
                                        </p:attrNameLst>
                                      </p:cBhvr>
                                      <p:tavLst>
                                        <p:tav tm="0">
                                          <p:val>
                                            <p:strVal val="#ppt_x"/>
                                          </p:val>
                                        </p:tav>
                                        <p:tav tm="100000">
                                          <p:val>
                                            <p:strVal val="#ppt_x"/>
                                          </p:val>
                                        </p:tav>
                                      </p:tavLst>
                                    </p:anim>
                                    <p:anim calcmode="lin" valueType="num">
                                      <p:cBhvr>
                                        <p:cTn id="9" dur="1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
                                        <p:tgtEl>
                                          <p:spTgt spid="93"/>
                                        </p:tgtEl>
                                      </p:cBhvr>
                                    </p:animEffect>
                                    <p:anim calcmode="lin" valueType="num">
                                      <p:cBhvr>
                                        <p:cTn id="13" dur="100" fill="hold"/>
                                        <p:tgtEl>
                                          <p:spTgt spid="93"/>
                                        </p:tgtEl>
                                        <p:attrNameLst>
                                          <p:attrName>ppt_x</p:attrName>
                                        </p:attrNameLst>
                                      </p:cBhvr>
                                      <p:tavLst>
                                        <p:tav tm="0">
                                          <p:val>
                                            <p:strVal val="#ppt_x"/>
                                          </p:val>
                                        </p:tav>
                                        <p:tav tm="100000">
                                          <p:val>
                                            <p:strVal val="#ppt_x"/>
                                          </p:val>
                                        </p:tav>
                                      </p:tavLst>
                                    </p:anim>
                                    <p:anim calcmode="lin" valueType="num">
                                      <p:cBhvr>
                                        <p:cTn id="14" dur="1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21600" y="2108601"/>
            <a:ext cx="259746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Conclusion</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3469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553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7" name="Picture 2">
            <a:extLst>
              <a:ext uri="{FF2B5EF4-FFF2-40B4-BE49-F238E27FC236}">
                <a16:creationId xmlns:a16="http://schemas.microsoft.com/office/drawing/2014/main" id="{3D147035-80A0-4843-A774-C8C3425E2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 y="988715"/>
            <a:ext cx="3530839" cy="4159971"/>
          </a:xfrm>
          <a:prstGeom prst="rect">
            <a:avLst/>
          </a:prstGeom>
          <a:noFill/>
          <a:extLst>
            <a:ext uri="{909E8E84-426E-40DD-AFC4-6F175D3DCCD1}">
              <a14:hiddenFill xmlns:a14="http://schemas.microsoft.com/office/drawing/2010/main">
                <a:solidFill>
                  <a:srgbClr val="FFFFFF"/>
                </a:solidFill>
              </a14:hiddenFill>
            </a:ext>
          </a:extLst>
        </p:spPr>
      </p:pic>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95" name="Google Shape;140;p15">
            <a:extLst>
              <a:ext uri="{FF2B5EF4-FFF2-40B4-BE49-F238E27FC236}">
                <a16:creationId xmlns:a16="http://schemas.microsoft.com/office/drawing/2014/main" id="{A7E010EB-F02B-479D-BE99-0210FF6611F6}"/>
              </a:ext>
            </a:extLst>
          </p:cNvPr>
          <p:cNvSpPr txBox="1">
            <a:spLocks noGrp="1"/>
          </p:cNvSpPr>
          <p:nvPr>
            <p:ph type="ctrTitle"/>
          </p:nvPr>
        </p:nvSpPr>
        <p:spPr>
          <a:xfrm>
            <a:off x="4018051" y="988715"/>
            <a:ext cx="360000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Conclusion</a:t>
            </a:r>
            <a:endParaRPr sz="3200" b="1" dirty="0">
              <a:solidFill>
                <a:srgbClr val="434343"/>
              </a:solidFill>
            </a:endParaRPr>
          </a:p>
        </p:txBody>
      </p:sp>
      <p:sp>
        <p:nvSpPr>
          <p:cNvPr id="296" name="Google Shape;140;p15">
            <a:extLst>
              <a:ext uri="{FF2B5EF4-FFF2-40B4-BE49-F238E27FC236}">
                <a16:creationId xmlns:a16="http://schemas.microsoft.com/office/drawing/2014/main" id="{364DC3AA-0C98-4B94-9610-7E4AB8A97B18}"/>
              </a:ext>
            </a:extLst>
          </p:cNvPr>
          <p:cNvSpPr txBox="1">
            <a:spLocks/>
          </p:cNvSpPr>
          <p:nvPr/>
        </p:nvSpPr>
        <p:spPr>
          <a:xfrm>
            <a:off x="3947886" y="1636714"/>
            <a:ext cx="4717194" cy="319248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Gradient Boosting Regressor has achieved satisfactory results: RMSE - $17,815 when I train the complete dataset.</a:t>
            </a:r>
          </a:p>
          <a:p>
            <a:pPr>
              <a:buFont typeface="Arial" panose="020B0604020202020204" pitchFamily="34" charset="0"/>
              <a:buChar char="•"/>
            </a:pPr>
            <a:r>
              <a:rPr lang="en-US" dirty="0"/>
              <a:t>Top 5 features: Floor area, distance to city, remaining year, mean floor and distance to primary school.</a:t>
            </a:r>
          </a:p>
        </p:txBody>
      </p:sp>
      <p:sp>
        <p:nvSpPr>
          <p:cNvPr id="8" name="TextBox 7">
            <a:extLst>
              <a:ext uri="{FF2B5EF4-FFF2-40B4-BE49-F238E27FC236}">
                <a16:creationId xmlns:a16="http://schemas.microsoft.com/office/drawing/2014/main" id="{8BCC32E0-5CEA-49A0-A111-C4E4B6AE1C9A}"/>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95" name="Google Shape;140;p15">
            <a:extLst>
              <a:ext uri="{FF2B5EF4-FFF2-40B4-BE49-F238E27FC236}">
                <a16:creationId xmlns:a16="http://schemas.microsoft.com/office/drawing/2014/main" id="{A7E010EB-F02B-479D-BE99-0210FF6611F6}"/>
              </a:ext>
            </a:extLst>
          </p:cNvPr>
          <p:cNvSpPr txBox="1">
            <a:spLocks noGrp="1"/>
          </p:cNvSpPr>
          <p:nvPr>
            <p:ph type="ctrTitle"/>
          </p:nvPr>
        </p:nvSpPr>
        <p:spPr>
          <a:xfrm>
            <a:off x="745080" y="988715"/>
            <a:ext cx="486324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Benefits</a:t>
            </a:r>
            <a:endParaRPr sz="3200" b="1" dirty="0">
              <a:solidFill>
                <a:srgbClr val="434343"/>
              </a:solidFill>
            </a:endParaRPr>
          </a:p>
        </p:txBody>
      </p:sp>
      <p:sp>
        <p:nvSpPr>
          <p:cNvPr id="296" name="Google Shape;140;p15">
            <a:extLst>
              <a:ext uri="{FF2B5EF4-FFF2-40B4-BE49-F238E27FC236}">
                <a16:creationId xmlns:a16="http://schemas.microsoft.com/office/drawing/2014/main" id="{364DC3AA-0C98-4B94-9610-7E4AB8A97B18}"/>
              </a:ext>
            </a:extLst>
          </p:cNvPr>
          <p:cNvSpPr txBox="1">
            <a:spLocks/>
          </p:cNvSpPr>
          <p:nvPr/>
        </p:nvSpPr>
        <p:spPr>
          <a:xfrm>
            <a:off x="745080" y="1636714"/>
            <a:ext cx="7920000" cy="165600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sz="1800" dirty="0"/>
              <a:t>The predictive price is presented as a range e.g., if the predicted price is $450,000, it will show the range between $430,000 to $470,000,</a:t>
            </a:r>
          </a:p>
          <a:p>
            <a:pPr>
              <a:buFont typeface="Arial" panose="020B0604020202020204" pitchFamily="34" charset="0"/>
              <a:buChar char="•"/>
            </a:pPr>
            <a:r>
              <a:rPr lang="en-US" sz="1800" dirty="0"/>
              <a:t>Buyer and seller can DIY and save the agent fee.</a:t>
            </a:r>
          </a:p>
          <a:p>
            <a:pPr>
              <a:buFont typeface="Arial" panose="020B0604020202020204" pitchFamily="34" charset="0"/>
              <a:buChar char="•"/>
            </a:pPr>
            <a:r>
              <a:rPr lang="en-US" sz="1800" dirty="0"/>
              <a:t>Can be used equally by buyer, seller, property agents or agencies and others.</a:t>
            </a:r>
          </a:p>
        </p:txBody>
      </p:sp>
      <p:sp>
        <p:nvSpPr>
          <p:cNvPr id="5" name="Google Shape;140;p15">
            <a:extLst>
              <a:ext uri="{FF2B5EF4-FFF2-40B4-BE49-F238E27FC236}">
                <a16:creationId xmlns:a16="http://schemas.microsoft.com/office/drawing/2014/main" id="{4BD53004-E8C6-4F29-9EE2-3173E6723921}"/>
              </a:ext>
            </a:extLst>
          </p:cNvPr>
          <p:cNvSpPr txBox="1">
            <a:spLocks/>
          </p:cNvSpPr>
          <p:nvPr/>
        </p:nvSpPr>
        <p:spPr>
          <a:xfrm>
            <a:off x="745080" y="3292714"/>
            <a:ext cx="3600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9pPr>
          </a:lstStyle>
          <a:p>
            <a:pPr algn="l">
              <a:buSzPts val="2800"/>
            </a:pPr>
            <a:r>
              <a:rPr lang="en-SG" sz="3200" b="1" dirty="0"/>
              <a:t>Limitations</a:t>
            </a:r>
          </a:p>
        </p:txBody>
      </p:sp>
      <p:sp>
        <p:nvSpPr>
          <p:cNvPr id="6" name="Google Shape;140;p15">
            <a:extLst>
              <a:ext uri="{FF2B5EF4-FFF2-40B4-BE49-F238E27FC236}">
                <a16:creationId xmlns:a16="http://schemas.microsoft.com/office/drawing/2014/main" id="{E8A36A90-6168-4533-8F92-D612775928BC}"/>
              </a:ext>
            </a:extLst>
          </p:cNvPr>
          <p:cNvSpPr txBox="1">
            <a:spLocks/>
          </p:cNvSpPr>
          <p:nvPr/>
        </p:nvSpPr>
        <p:spPr>
          <a:xfrm>
            <a:off x="745080" y="3940714"/>
            <a:ext cx="7920000" cy="115200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sz="1800" dirty="0"/>
              <a:t>This model is only able to predict the resale price for the nominated features.</a:t>
            </a:r>
          </a:p>
          <a:p>
            <a:pPr>
              <a:buFont typeface="Arial" panose="020B0604020202020204" pitchFamily="34" charset="0"/>
              <a:buChar char="•"/>
            </a:pPr>
            <a:r>
              <a:rPr lang="en-US" sz="1800" dirty="0"/>
              <a:t>This model is not applicable for other property price prediction.</a:t>
            </a:r>
          </a:p>
        </p:txBody>
      </p:sp>
      <p:sp>
        <p:nvSpPr>
          <p:cNvPr id="7" name="TextBox 6">
            <a:extLst>
              <a:ext uri="{FF2B5EF4-FFF2-40B4-BE49-F238E27FC236}">
                <a16:creationId xmlns:a16="http://schemas.microsoft.com/office/drawing/2014/main" id="{288E238D-5CE9-4CEA-BC80-CAE862D7E292}"/>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003414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95" name="Google Shape;140;p15">
            <a:extLst>
              <a:ext uri="{FF2B5EF4-FFF2-40B4-BE49-F238E27FC236}">
                <a16:creationId xmlns:a16="http://schemas.microsoft.com/office/drawing/2014/main" id="{A7E010EB-F02B-479D-BE99-0210FF6611F6}"/>
              </a:ext>
            </a:extLst>
          </p:cNvPr>
          <p:cNvSpPr txBox="1">
            <a:spLocks noGrp="1"/>
          </p:cNvSpPr>
          <p:nvPr>
            <p:ph type="ctrTitle"/>
          </p:nvPr>
        </p:nvSpPr>
        <p:spPr>
          <a:xfrm>
            <a:off x="745080" y="988715"/>
            <a:ext cx="486324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Future Work</a:t>
            </a:r>
            <a:endParaRPr sz="3200" b="1" dirty="0">
              <a:solidFill>
                <a:srgbClr val="434343"/>
              </a:solidFill>
            </a:endParaRPr>
          </a:p>
        </p:txBody>
      </p:sp>
      <p:sp>
        <p:nvSpPr>
          <p:cNvPr id="296" name="Google Shape;140;p15">
            <a:extLst>
              <a:ext uri="{FF2B5EF4-FFF2-40B4-BE49-F238E27FC236}">
                <a16:creationId xmlns:a16="http://schemas.microsoft.com/office/drawing/2014/main" id="{364DC3AA-0C98-4B94-9610-7E4AB8A97B18}"/>
              </a:ext>
            </a:extLst>
          </p:cNvPr>
          <p:cNvSpPr txBox="1">
            <a:spLocks/>
          </p:cNvSpPr>
          <p:nvPr/>
        </p:nvSpPr>
        <p:spPr>
          <a:xfrm>
            <a:off x="745080" y="1636714"/>
            <a:ext cx="7920000" cy="319248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Additional features such as flat condition rating, GDP and population density of the HDB estates,</a:t>
            </a:r>
          </a:p>
          <a:p>
            <a:pPr>
              <a:buFont typeface="Arial" panose="020B0604020202020204" pitchFamily="34" charset="0"/>
              <a:buChar char="•"/>
            </a:pPr>
            <a:r>
              <a:rPr lang="en-US" dirty="0"/>
              <a:t>Scrape more data from the different resources such as </a:t>
            </a:r>
            <a:r>
              <a:rPr lang="en-US" dirty="0" err="1"/>
              <a:t>PropertyGuru</a:t>
            </a:r>
            <a:r>
              <a:rPr lang="en-US" dirty="0"/>
              <a:t> or 99.co website,</a:t>
            </a:r>
          </a:p>
          <a:p>
            <a:pPr>
              <a:buFont typeface="Arial" panose="020B0604020202020204" pitchFamily="34" charset="0"/>
              <a:buChar char="•"/>
            </a:pPr>
            <a:r>
              <a:rPr lang="en-US" dirty="0"/>
              <a:t>Retrain the model as and when new data added,</a:t>
            </a:r>
          </a:p>
          <a:p>
            <a:pPr>
              <a:buFont typeface="Arial" panose="020B0604020202020204" pitchFamily="34" charset="0"/>
              <a:buChar char="•"/>
            </a:pPr>
            <a:r>
              <a:rPr lang="en-US" dirty="0"/>
              <a:t>Train a new model if new feature/s added,</a:t>
            </a:r>
          </a:p>
          <a:p>
            <a:pPr>
              <a:buFont typeface="Arial" panose="020B0604020202020204" pitchFamily="34" charset="0"/>
              <a:buChar char="•"/>
            </a:pPr>
            <a:r>
              <a:rPr lang="en-US" dirty="0"/>
              <a:t>Tuning the hyperparameters of the machine learning model.</a:t>
            </a:r>
          </a:p>
        </p:txBody>
      </p:sp>
      <p:sp>
        <p:nvSpPr>
          <p:cNvPr id="7" name="TextBox 6">
            <a:extLst>
              <a:ext uri="{FF2B5EF4-FFF2-40B4-BE49-F238E27FC236}">
                <a16:creationId xmlns:a16="http://schemas.microsoft.com/office/drawing/2014/main" id="{25B4083B-54E6-453A-AEA1-01328F549821}"/>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332278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702000" y="86975"/>
            <a:ext cx="7740000" cy="648000"/>
          </a:xfrm>
          <a:prstGeom prst="rect">
            <a:avLst/>
          </a:prstGeom>
          <a:noFill/>
          <a:ln>
            <a:noFill/>
          </a:ln>
        </p:spPr>
        <p:txBody>
          <a:bodyPr spcFirstLastPara="1" wrap="square" lIns="91425" tIns="91425" rIns="91425" bIns="91425" anchor="b" anchorCtr="0">
            <a:noAutofit/>
          </a:bodyPr>
          <a:lstStyle/>
          <a:p>
            <a:pPr algn="l">
              <a:buSzPts val="2800"/>
            </a:pPr>
            <a:r>
              <a:rPr lang="en" sz="3200" b="1" dirty="0"/>
              <a:t>My Resale HDB Prediction Website</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280258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308140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42180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44847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7ADAD1FE-6345-4F58-A57A-73B127E78130}"/>
              </a:ext>
            </a:extLst>
          </p:cNvPr>
          <p:cNvPicPr>
            <a:picLocks noChangeAspect="1"/>
          </p:cNvPicPr>
          <p:nvPr/>
        </p:nvPicPr>
        <p:blipFill>
          <a:blip r:embed="rId3"/>
          <a:stretch>
            <a:fillRect/>
          </a:stretch>
        </p:blipFill>
        <p:spPr>
          <a:xfrm>
            <a:off x="61006" y="840650"/>
            <a:ext cx="3259340" cy="4140000"/>
          </a:xfrm>
          <a:prstGeom prst="rect">
            <a:avLst/>
          </a:prstGeom>
        </p:spPr>
      </p:pic>
      <p:pic>
        <p:nvPicPr>
          <p:cNvPr id="11" name="Picture 10">
            <a:extLst>
              <a:ext uri="{FF2B5EF4-FFF2-40B4-BE49-F238E27FC236}">
                <a16:creationId xmlns:a16="http://schemas.microsoft.com/office/drawing/2014/main" id="{CFD782A0-E02D-4644-A88E-AD4C2C45D298}"/>
              </a:ext>
            </a:extLst>
          </p:cNvPr>
          <p:cNvPicPr>
            <a:picLocks noChangeAspect="1"/>
          </p:cNvPicPr>
          <p:nvPr/>
        </p:nvPicPr>
        <p:blipFill>
          <a:blip r:embed="rId4"/>
          <a:stretch>
            <a:fillRect/>
          </a:stretch>
        </p:blipFill>
        <p:spPr>
          <a:xfrm>
            <a:off x="5820134" y="840650"/>
            <a:ext cx="3259339" cy="3871894"/>
          </a:xfrm>
          <a:prstGeom prst="rect">
            <a:avLst/>
          </a:prstGeom>
        </p:spPr>
      </p:pic>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31" name="TextBox 30">
            <a:extLst>
              <a:ext uri="{FF2B5EF4-FFF2-40B4-BE49-F238E27FC236}">
                <a16:creationId xmlns:a16="http://schemas.microsoft.com/office/drawing/2014/main" id="{CDEFA812-C061-4953-9941-5A53122E6A7A}"/>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620482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21600" y="2108601"/>
            <a:ext cx="259746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Thank you</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3469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30" name="Google Shape;140;p15">
            <a:extLst>
              <a:ext uri="{FF2B5EF4-FFF2-40B4-BE49-F238E27FC236}">
                <a16:creationId xmlns:a16="http://schemas.microsoft.com/office/drawing/2014/main" id="{E36DF2B7-274D-4888-8B6B-8DFF79786B9C}"/>
              </a:ext>
            </a:extLst>
          </p:cNvPr>
          <p:cNvSpPr txBox="1">
            <a:spLocks/>
          </p:cNvSpPr>
          <p:nvPr/>
        </p:nvSpPr>
        <p:spPr>
          <a:xfrm>
            <a:off x="5121600" y="2961499"/>
            <a:ext cx="3620064" cy="72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lgn="l">
              <a:buSzPts val="2800"/>
            </a:pPr>
            <a:r>
              <a:rPr lang="en-SG" sz="3200" b="1" dirty="0"/>
              <a:t>Any questions?</a:t>
            </a:r>
          </a:p>
        </p:txBody>
      </p:sp>
    </p:spTree>
    <p:extLst>
      <p:ext uri="{BB962C8B-B14F-4D97-AF65-F5344CB8AC3E}">
        <p14:creationId xmlns:p14="http://schemas.microsoft.com/office/powerpoint/2010/main" val="206386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6F89B-2655-491F-A977-A81AA2E90F39}"/>
              </a:ext>
            </a:extLst>
          </p:cNvPr>
          <p:cNvPicPr>
            <a:picLocks noChangeAspect="1"/>
          </p:cNvPicPr>
          <p:nvPr/>
        </p:nvPicPr>
        <p:blipFill>
          <a:blip r:embed="rId3"/>
          <a:stretch>
            <a:fillRect/>
          </a:stretch>
        </p:blipFill>
        <p:spPr>
          <a:xfrm>
            <a:off x="4572000" y="977193"/>
            <a:ext cx="4034522" cy="4140000"/>
          </a:xfrm>
          <a:prstGeom prst="rect">
            <a:avLst/>
          </a:prstGeom>
        </p:spPr>
      </p:pic>
      <p:pic>
        <p:nvPicPr>
          <p:cNvPr id="8" name="Picture 7">
            <a:extLst>
              <a:ext uri="{FF2B5EF4-FFF2-40B4-BE49-F238E27FC236}">
                <a16:creationId xmlns:a16="http://schemas.microsoft.com/office/drawing/2014/main" id="{EB855C4B-A6D6-419F-9CFB-007074AE355B}"/>
              </a:ext>
            </a:extLst>
          </p:cNvPr>
          <p:cNvPicPr>
            <a:picLocks noChangeAspect="1"/>
          </p:cNvPicPr>
          <p:nvPr/>
        </p:nvPicPr>
        <p:blipFill>
          <a:blip r:embed="rId4"/>
          <a:stretch>
            <a:fillRect/>
          </a:stretch>
        </p:blipFill>
        <p:spPr>
          <a:xfrm>
            <a:off x="1246838" y="1003500"/>
            <a:ext cx="2700902" cy="4140000"/>
          </a:xfrm>
          <a:prstGeom prst="rect">
            <a:avLst/>
          </a:prstGeom>
        </p:spPr>
      </p:pic>
      <p:sp>
        <p:nvSpPr>
          <p:cNvPr id="9" name="Google Shape;140;p15">
            <a:extLst>
              <a:ext uri="{FF2B5EF4-FFF2-40B4-BE49-F238E27FC236}">
                <a16:creationId xmlns:a16="http://schemas.microsoft.com/office/drawing/2014/main" id="{2B7F801F-3F48-439E-B9F9-312DE658ACEF}"/>
              </a:ext>
            </a:extLst>
          </p:cNvPr>
          <p:cNvSpPr txBox="1">
            <a:spLocks noGrp="1"/>
          </p:cNvSpPr>
          <p:nvPr>
            <p:ph type="ctrTitle"/>
          </p:nvPr>
        </p:nvSpPr>
        <p:spPr>
          <a:xfrm>
            <a:off x="342000" y="60072"/>
            <a:ext cx="846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Numerical Variables vs Resale Price</a:t>
            </a:r>
            <a:endParaRPr sz="3200" b="1" dirty="0">
              <a:solidFill>
                <a:srgbClr val="434343"/>
              </a:solidFill>
            </a:endParaRPr>
          </a:p>
        </p:txBody>
      </p:sp>
      <p:sp>
        <p:nvSpPr>
          <p:cNvPr id="12" name="TextBox 11">
            <a:extLst>
              <a:ext uri="{FF2B5EF4-FFF2-40B4-BE49-F238E27FC236}">
                <a16:creationId xmlns:a16="http://schemas.microsoft.com/office/drawing/2014/main" id="{4051DCA8-891C-446D-9B6A-041A51C2A673}"/>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245638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4E7FF1-35BA-4BC2-B0F3-73A9747D8CEB}"/>
              </a:ext>
            </a:extLst>
          </p:cNvPr>
          <p:cNvPicPr>
            <a:picLocks noChangeAspect="1"/>
          </p:cNvPicPr>
          <p:nvPr/>
        </p:nvPicPr>
        <p:blipFill>
          <a:blip r:embed="rId2"/>
          <a:stretch>
            <a:fillRect/>
          </a:stretch>
        </p:blipFill>
        <p:spPr>
          <a:xfrm>
            <a:off x="2630362" y="569042"/>
            <a:ext cx="3883277" cy="4574458"/>
          </a:xfrm>
          <a:prstGeom prst="rect">
            <a:avLst/>
          </a:prstGeom>
        </p:spPr>
      </p:pic>
      <p:sp>
        <p:nvSpPr>
          <p:cNvPr id="5" name="Google Shape;140;p15">
            <a:extLst>
              <a:ext uri="{FF2B5EF4-FFF2-40B4-BE49-F238E27FC236}">
                <a16:creationId xmlns:a16="http://schemas.microsoft.com/office/drawing/2014/main" id="{6156A75E-3696-4264-899C-3647528C61CB}"/>
              </a:ext>
            </a:extLst>
          </p:cNvPr>
          <p:cNvSpPr txBox="1">
            <a:spLocks/>
          </p:cNvSpPr>
          <p:nvPr/>
        </p:nvSpPr>
        <p:spPr>
          <a:xfrm>
            <a:off x="1872000" y="60072"/>
            <a:ext cx="5400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Clr>
                <a:srgbClr val="434343"/>
              </a:buClr>
              <a:buSzPts val="2800"/>
            </a:pPr>
            <a:r>
              <a:rPr lang="en-SG" sz="3200" b="1" dirty="0">
                <a:solidFill>
                  <a:srgbClr val="434343"/>
                </a:solidFill>
              </a:rPr>
              <a:t>Feature Importance List</a:t>
            </a:r>
          </a:p>
        </p:txBody>
      </p:sp>
    </p:spTree>
    <p:extLst>
      <p:ext uri="{BB962C8B-B14F-4D97-AF65-F5344CB8AC3E}">
        <p14:creationId xmlns:p14="http://schemas.microsoft.com/office/powerpoint/2010/main" val="288999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220660" y="1796326"/>
            <a:ext cx="324000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Introduction</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31" name="Google Shape;95;p14">
            <a:extLst>
              <a:ext uri="{FF2B5EF4-FFF2-40B4-BE49-F238E27FC236}">
                <a16:creationId xmlns:a16="http://schemas.microsoft.com/office/drawing/2014/main" id="{5992A5D4-2CCB-43AE-A036-AD742940324F}"/>
              </a:ext>
            </a:extLst>
          </p:cNvPr>
          <p:cNvCxnSpPr>
            <a:cxnSpLocks/>
          </p:cNvCxnSpPr>
          <p:nvPr/>
        </p:nvCxnSpPr>
        <p:spPr>
          <a:xfrm>
            <a:off x="5333754" y="2577652"/>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4898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ctrTitle"/>
          </p:nvPr>
        </p:nvSpPr>
        <p:spPr>
          <a:xfrm>
            <a:off x="1075260" y="990206"/>
            <a:ext cx="699348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Why This Topic Interests Me?</a:t>
            </a:r>
            <a:endParaRPr sz="3200" b="1" dirty="0">
              <a:solidFill>
                <a:srgbClr val="434343"/>
              </a:solidFill>
            </a:endParaRPr>
          </a:p>
        </p:txBody>
      </p:sp>
      <p:grpSp>
        <p:nvGrpSpPr>
          <p:cNvPr id="142" name="Google Shape;142;p15"/>
          <p:cNvGrpSpPr/>
          <p:nvPr/>
        </p:nvGrpSpPr>
        <p:grpSpPr>
          <a:xfrm>
            <a:off x="732897" y="3061489"/>
            <a:ext cx="927302" cy="2083860"/>
            <a:chOff x="2449930" y="2556776"/>
            <a:chExt cx="1339065" cy="3009185"/>
          </a:xfrm>
        </p:grpSpPr>
        <p:sp>
          <p:nvSpPr>
            <p:cNvPr id="143" name="Google Shape;143;p1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2" y="3431292"/>
            <a:ext cx="1282408" cy="1701863"/>
            <a:chOff x="1231043" y="3326737"/>
            <a:chExt cx="1851853" cy="2457564"/>
          </a:xfrm>
        </p:grpSpPr>
        <p:sp>
          <p:nvSpPr>
            <p:cNvPr id="146" name="Google Shape;146;p1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0;p15">
            <a:extLst>
              <a:ext uri="{FF2B5EF4-FFF2-40B4-BE49-F238E27FC236}">
                <a16:creationId xmlns:a16="http://schemas.microsoft.com/office/drawing/2014/main" id="{3C2D55A0-FCC0-46B0-842B-F84256D994F4}"/>
              </a:ext>
            </a:extLst>
          </p:cNvPr>
          <p:cNvSpPr txBox="1">
            <a:spLocks/>
          </p:cNvSpPr>
          <p:nvPr/>
        </p:nvSpPr>
        <p:spPr>
          <a:xfrm>
            <a:off x="1800000" y="1800000"/>
            <a:ext cx="6480000" cy="254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a:t>I want to buy a resale HDB flat,</a:t>
            </a:r>
          </a:p>
          <a:p>
            <a:r>
              <a:rPr lang="en-US" dirty="0"/>
              <a:t>Not entitle to buy the BTO flat,</a:t>
            </a:r>
          </a:p>
          <a:p>
            <a:r>
              <a:rPr lang="en-US" dirty="0"/>
              <a:t>Looking for the HDB that fit my requirements,</a:t>
            </a:r>
          </a:p>
          <a:p>
            <a:r>
              <a:rPr lang="en-US" dirty="0"/>
              <a:t>Buyers that are sick of waiting for the BTO flat and not getting the place or unit that satisfy them.</a:t>
            </a:r>
          </a:p>
          <a:p>
            <a:endParaRPr lang="en-US" dirty="0"/>
          </a:p>
        </p:txBody>
      </p:sp>
      <p:sp>
        <p:nvSpPr>
          <p:cNvPr id="11" name="TextBox 10">
            <a:extLst>
              <a:ext uri="{FF2B5EF4-FFF2-40B4-BE49-F238E27FC236}">
                <a16:creationId xmlns:a16="http://schemas.microsoft.com/office/drawing/2014/main" id="{82FA5446-336D-49AD-B58F-231A251EF97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3" name="TextBox 2">
            <a:extLst>
              <a:ext uri="{FF2B5EF4-FFF2-40B4-BE49-F238E27FC236}">
                <a16:creationId xmlns:a16="http://schemas.microsoft.com/office/drawing/2014/main" id="{5F0DC88C-E288-4707-AF07-771B248C69C2}"/>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261235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ctrTitle"/>
          </p:nvPr>
        </p:nvSpPr>
        <p:spPr>
          <a:xfrm>
            <a:off x="2323090" y="998613"/>
            <a:ext cx="4497820" cy="648000"/>
          </a:xfrm>
          <a:prstGeom prst="rect">
            <a:avLst/>
          </a:prstGeom>
          <a:noFill/>
          <a:ln>
            <a:noFill/>
          </a:ln>
        </p:spPr>
        <p:txBody>
          <a:bodyPr spcFirstLastPara="1" wrap="square" lIns="91425" tIns="91425" rIns="91425" bIns="91425" anchor="b" anchorCtr="0">
            <a:noAutofit/>
          </a:bodyPr>
          <a:lstStyle/>
          <a:p>
            <a:pPr algn="ctr">
              <a:buClr>
                <a:srgbClr val="434343"/>
              </a:buClr>
              <a:buSzPts val="2800"/>
            </a:pPr>
            <a:r>
              <a:rPr lang="en" sz="3200" b="1" dirty="0">
                <a:solidFill>
                  <a:srgbClr val="434343"/>
                </a:solidFill>
              </a:rPr>
              <a:t>History of the HDB</a:t>
            </a:r>
            <a:endParaRPr sz="3200" b="1" dirty="0">
              <a:solidFill>
                <a:srgbClr val="434343"/>
              </a:solidFill>
            </a:endParaRPr>
          </a:p>
        </p:txBody>
      </p:sp>
      <p:sp>
        <p:nvSpPr>
          <p:cNvPr id="203" name="Google Shape;203;p18"/>
          <p:cNvSpPr txBox="1"/>
          <p:nvPr/>
        </p:nvSpPr>
        <p:spPr>
          <a:xfrm>
            <a:off x="869986" y="1949795"/>
            <a:ext cx="72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1927</a:t>
            </a:r>
            <a:endParaRPr dirty="0">
              <a:solidFill>
                <a:srgbClr val="434343"/>
              </a:solidFill>
              <a:latin typeface="Montserrat ExtraBold"/>
              <a:ea typeface="Montserrat ExtraBold"/>
              <a:cs typeface="Montserrat ExtraBold"/>
              <a:sym typeface="Montserrat ExtraBold"/>
            </a:endParaRPr>
          </a:p>
        </p:txBody>
      </p:sp>
      <p:sp>
        <p:nvSpPr>
          <p:cNvPr id="204" name="Google Shape;204;p18"/>
          <p:cNvSpPr txBox="1"/>
          <p:nvPr/>
        </p:nvSpPr>
        <p:spPr>
          <a:xfrm>
            <a:off x="104834" y="2260946"/>
            <a:ext cx="2376000" cy="557478"/>
          </a:xfrm>
          <a:prstGeom prst="rect">
            <a:avLst/>
          </a:prstGeom>
          <a:noFill/>
          <a:ln>
            <a:noFill/>
          </a:ln>
        </p:spPr>
        <p:txBody>
          <a:bodyPr spcFirstLastPara="1" wrap="square" lIns="0" tIns="0" rIns="0" bIns="0" anchor="t" anchorCtr="0">
            <a:noAutofit/>
          </a:bodyPr>
          <a:lstStyle/>
          <a:p>
            <a:pPr marL="0" lvl="0" indent="0" algn="ctr" rtl="0">
              <a:spcBef>
                <a:spcPts val="0"/>
              </a:spcBef>
              <a:buNone/>
            </a:pPr>
            <a:r>
              <a:rPr lang="en" sz="1100" dirty="0">
                <a:solidFill>
                  <a:srgbClr val="434343"/>
                </a:solidFill>
                <a:latin typeface="Montserrat ExtraBold" panose="020B0604020202020204" charset="0"/>
                <a:ea typeface="EB Garamond"/>
                <a:cs typeface="EB Garamond"/>
                <a:sym typeface="EB Garamond"/>
              </a:rPr>
              <a:t>Singapore Improvement Trust (SIT) has establisehd to build public housing.</a:t>
            </a:r>
            <a:endParaRPr sz="1100" dirty="0">
              <a:solidFill>
                <a:srgbClr val="434343"/>
              </a:solidFill>
              <a:latin typeface="Montserrat ExtraBold" panose="020B0604020202020204" charset="0"/>
              <a:ea typeface="EB Garamond"/>
              <a:cs typeface="EB Garamond"/>
              <a:sym typeface="EB Garamond"/>
            </a:endParaRPr>
          </a:p>
        </p:txBody>
      </p:sp>
      <p:sp>
        <p:nvSpPr>
          <p:cNvPr id="205" name="Google Shape;205;p18"/>
          <p:cNvSpPr/>
          <p:nvPr/>
        </p:nvSpPr>
        <p:spPr>
          <a:xfrm>
            <a:off x="848432" y="3429704"/>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8"/>
          <p:cNvSpPr txBox="1"/>
          <p:nvPr/>
        </p:nvSpPr>
        <p:spPr>
          <a:xfrm>
            <a:off x="3100612" y="3648270"/>
            <a:ext cx="72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1960</a:t>
            </a:r>
            <a:endParaRPr dirty="0">
              <a:solidFill>
                <a:srgbClr val="434343"/>
              </a:solidFill>
              <a:latin typeface="Montserrat ExtraBold"/>
              <a:ea typeface="Montserrat ExtraBold"/>
              <a:cs typeface="Montserrat ExtraBold"/>
              <a:sym typeface="Montserrat ExtraBold"/>
            </a:endParaRPr>
          </a:p>
        </p:txBody>
      </p:sp>
      <p:sp>
        <p:nvSpPr>
          <p:cNvPr id="207" name="Google Shape;207;p18"/>
          <p:cNvSpPr txBox="1"/>
          <p:nvPr/>
        </p:nvSpPr>
        <p:spPr>
          <a:xfrm>
            <a:off x="2380612" y="3978000"/>
            <a:ext cx="2160000" cy="54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buNone/>
              <a:defRPr sz="1100">
                <a:solidFill>
                  <a:srgbClr val="434343"/>
                </a:solidFill>
                <a:latin typeface="Montserrat ExtraBold" panose="020B0604020202020204" charset="0"/>
                <a:ea typeface="EB Garamond"/>
                <a:cs typeface="EB Garamond"/>
              </a:defRPr>
            </a:lvl1pPr>
          </a:lstStyle>
          <a:p>
            <a:r>
              <a:rPr lang="en-US" dirty="0">
                <a:sym typeface="EB Garamond"/>
              </a:rPr>
              <a:t>HDB set up with it taking over from the SIT to solve the housing crises.</a:t>
            </a:r>
            <a:endParaRPr dirty="0">
              <a:sym typeface="EB Garamond"/>
            </a:endParaRPr>
          </a:p>
        </p:txBody>
      </p:sp>
      <p:sp>
        <p:nvSpPr>
          <p:cNvPr id="208" name="Google Shape;208;p18"/>
          <p:cNvSpPr txBox="1"/>
          <p:nvPr/>
        </p:nvSpPr>
        <p:spPr>
          <a:xfrm>
            <a:off x="5044668" y="1598648"/>
            <a:ext cx="720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1961</a:t>
            </a:r>
            <a:endParaRPr dirty="0">
              <a:solidFill>
                <a:srgbClr val="434343"/>
              </a:solidFill>
              <a:latin typeface="Montserrat ExtraBold"/>
              <a:ea typeface="Montserrat ExtraBold"/>
              <a:cs typeface="Montserrat ExtraBold"/>
              <a:sym typeface="Montserrat ExtraBold"/>
            </a:endParaRPr>
          </a:p>
        </p:txBody>
      </p:sp>
      <p:sp>
        <p:nvSpPr>
          <p:cNvPr id="209" name="Google Shape;209;p18"/>
          <p:cNvSpPr txBox="1"/>
          <p:nvPr/>
        </p:nvSpPr>
        <p:spPr>
          <a:xfrm>
            <a:off x="4504668" y="1930203"/>
            <a:ext cx="1800000" cy="54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buNone/>
              <a:defRPr sz="1100">
                <a:solidFill>
                  <a:srgbClr val="434343"/>
                </a:solidFill>
                <a:latin typeface="Montserrat ExtraBold" panose="020B0604020202020204" charset="0"/>
                <a:ea typeface="EB Garamond"/>
                <a:cs typeface="EB Garamond"/>
              </a:defRPr>
            </a:lvl1pPr>
          </a:lstStyle>
          <a:p>
            <a:r>
              <a:rPr lang="en" dirty="0">
                <a:sym typeface="EB Garamond"/>
              </a:rPr>
              <a:t>First HDB flats completed, located at Stirling Road, Queenstown.</a:t>
            </a:r>
            <a:endParaRPr dirty="0">
              <a:sym typeface="EB Garamond"/>
            </a:endParaRPr>
          </a:p>
        </p:txBody>
      </p:sp>
      <p:sp>
        <p:nvSpPr>
          <p:cNvPr id="210" name="Google Shape;210;p18"/>
          <p:cNvSpPr/>
          <p:nvPr/>
        </p:nvSpPr>
        <p:spPr>
          <a:xfrm>
            <a:off x="438275" y="3286455"/>
            <a:ext cx="7884000" cy="26126"/>
          </a:xfrm>
          <a:custGeom>
            <a:avLst/>
            <a:gdLst/>
            <a:ahLst/>
            <a:cxnLst/>
            <a:rect l="l" t="t" r="r" b="b"/>
            <a:pathLst>
              <a:path w="143713" h="2706" extrusionOk="0">
                <a:moveTo>
                  <a:pt x="0" y="0"/>
                </a:moveTo>
                <a:lnTo>
                  <a:pt x="0" y="2705"/>
                </a:lnTo>
                <a:lnTo>
                  <a:pt x="143712" y="2705"/>
                </a:lnTo>
                <a:lnTo>
                  <a:pt x="143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8"/>
          <p:cNvGrpSpPr/>
          <p:nvPr/>
        </p:nvGrpSpPr>
        <p:grpSpPr>
          <a:xfrm>
            <a:off x="929376" y="2880000"/>
            <a:ext cx="1028570" cy="677894"/>
            <a:chOff x="1928200" y="3132125"/>
            <a:chExt cx="1512825" cy="997050"/>
          </a:xfrm>
        </p:grpSpPr>
        <p:sp>
          <p:nvSpPr>
            <p:cNvPr id="212" name="Google Shape;212;p18"/>
            <p:cNvSpPr/>
            <p:nvPr/>
          </p:nvSpPr>
          <p:spPr>
            <a:xfrm>
              <a:off x="2718300" y="3132125"/>
              <a:ext cx="416325" cy="261200"/>
            </a:xfrm>
            <a:custGeom>
              <a:avLst/>
              <a:gdLst/>
              <a:ahLst/>
              <a:cxnLst/>
              <a:rect l="l" t="t" r="r" b="b"/>
              <a:pathLst>
                <a:path w="16653" h="10448" extrusionOk="0">
                  <a:moveTo>
                    <a:pt x="8336" y="1"/>
                  </a:moveTo>
                  <a:cubicBezTo>
                    <a:pt x="6313" y="1"/>
                    <a:pt x="4597" y="1526"/>
                    <a:pt x="4396" y="3554"/>
                  </a:cubicBezTo>
                  <a:cubicBezTo>
                    <a:pt x="4104" y="3469"/>
                    <a:pt x="3804" y="3432"/>
                    <a:pt x="3503" y="3432"/>
                  </a:cubicBezTo>
                  <a:cubicBezTo>
                    <a:pt x="1569" y="3432"/>
                    <a:pt x="0" y="5000"/>
                    <a:pt x="0" y="6935"/>
                  </a:cubicBezTo>
                  <a:cubicBezTo>
                    <a:pt x="0" y="8869"/>
                    <a:pt x="1569" y="10447"/>
                    <a:pt x="3503" y="10447"/>
                  </a:cubicBezTo>
                  <a:lnTo>
                    <a:pt x="13581" y="10447"/>
                  </a:lnTo>
                  <a:cubicBezTo>
                    <a:pt x="15271" y="10447"/>
                    <a:pt x="16652" y="9067"/>
                    <a:pt x="16652" y="7376"/>
                  </a:cubicBezTo>
                  <a:cubicBezTo>
                    <a:pt x="16652" y="5682"/>
                    <a:pt x="15281" y="4305"/>
                    <a:pt x="13598" y="4305"/>
                  </a:cubicBezTo>
                  <a:cubicBezTo>
                    <a:pt x="13592" y="4305"/>
                    <a:pt x="13587" y="4305"/>
                    <a:pt x="13581" y="4305"/>
                  </a:cubicBezTo>
                  <a:cubicBezTo>
                    <a:pt x="13093" y="4305"/>
                    <a:pt x="12614" y="4418"/>
                    <a:pt x="12182" y="4643"/>
                  </a:cubicBezTo>
                  <a:cubicBezTo>
                    <a:pt x="12238" y="4389"/>
                    <a:pt x="12266" y="4127"/>
                    <a:pt x="12266" y="3864"/>
                  </a:cubicBezTo>
                  <a:cubicBezTo>
                    <a:pt x="12219" y="1779"/>
                    <a:pt x="10557" y="88"/>
                    <a:pt x="8481" y="3"/>
                  </a:cubicBezTo>
                  <a:cubicBezTo>
                    <a:pt x="8432" y="2"/>
                    <a:pt x="8384" y="1"/>
                    <a:pt x="833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2850725" y="3580650"/>
              <a:ext cx="512350"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2993700" y="3850450"/>
              <a:ext cx="226375" cy="278725"/>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2844375" y="3580650"/>
              <a:ext cx="596650" cy="250800"/>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2015075" y="3146825"/>
              <a:ext cx="912200" cy="982350"/>
            </a:xfrm>
            <a:custGeom>
              <a:avLst/>
              <a:gdLst/>
              <a:ahLst/>
              <a:cxnLst/>
              <a:rect l="l" t="t" r="r" b="b"/>
              <a:pathLst>
                <a:path w="36488" h="39294" extrusionOk="0">
                  <a:moveTo>
                    <a:pt x="18241" y="0"/>
                  </a:moveTo>
                  <a:cubicBezTo>
                    <a:pt x="17941" y="0"/>
                    <a:pt x="17643" y="78"/>
                    <a:pt x="17375" y="233"/>
                  </a:cubicBezTo>
                  <a:lnTo>
                    <a:pt x="892" y="9596"/>
                  </a:lnTo>
                  <a:cubicBezTo>
                    <a:pt x="338" y="9906"/>
                    <a:pt x="0" y="10488"/>
                    <a:pt x="0" y="11118"/>
                  </a:cubicBezTo>
                  <a:lnTo>
                    <a:pt x="0" y="37537"/>
                  </a:lnTo>
                  <a:cubicBezTo>
                    <a:pt x="0" y="38504"/>
                    <a:pt x="789" y="39293"/>
                    <a:pt x="1757" y="39293"/>
                  </a:cubicBezTo>
                  <a:lnTo>
                    <a:pt x="36488" y="39293"/>
                  </a:lnTo>
                  <a:lnTo>
                    <a:pt x="36488" y="11118"/>
                  </a:lnTo>
                  <a:cubicBezTo>
                    <a:pt x="36488" y="10488"/>
                    <a:pt x="36140" y="9906"/>
                    <a:pt x="35596" y="9596"/>
                  </a:cubicBezTo>
                  <a:lnTo>
                    <a:pt x="19113" y="233"/>
                  </a:lnTo>
                  <a:cubicBezTo>
                    <a:pt x="18841" y="78"/>
                    <a:pt x="18540" y="0"/>
                    <a:pt x="18241"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2282025" y="3668700"/>
              <a:ext cx="378300" cy="460475"/>
            </a:xfrm>
            <a:custGeom>
              <a:avLst/>
              <a:gdLst/>
              <a:ahLst/>
              <a:cxnLst/>
              <a:rect l="l" t="t" r="r" b="b"/>
              <a:pathLst>
                <a:path w="15132" h="18419" extrusionOk="0">
                  <a:moveTo>
                    <a:pt x="1757" y="1"/>
                  </a:moveTo>
                  <a:cubicBezTo>
                    <a:pt x="780" y="1"/>
                    <a:pt x="1" y="790"/>
                    <a:pt x="1" y="1757"/>
                  </a:cubicBezTo>
                  <a:lnTo>
                    <a:pt x="1" y="18418"/>
                  </a:lnTo>
                  <a:lnTo>
                    <a:pt x="15131" y="18418"/>
                  </a:lnTo>
                  <a:lnTo>
                    <a:pt x="15131" y="1757"/>
                  </a:lnTo>
                  <a:cubicBezTo>
                    <a:pt x="15131" y="790"/>
                    <a:pt x="14342" y="1"/>
                    <a:pt x="133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1928200" y="3146825"/>
              <a:ext cx="1083150" cy="367875"/>
            </a:xfrm>
            <a:custGeom>
              <a:avLst/>
              <a:gdLst/>
              <a:ahLst/>
              <a:cxnLst/>
              <a:rect l="l" t="t" r="r" b="b"/>
              <a:pathLst>
                <a:path w="43326" h="14715" extrusionOk="0">
                  <a:moveTo>
                    <a:pt x="21716" y="0"/>
                  </a:moveTo>
                  <a:cubicBezTo>
                    <a:pt x="21416" y="0"/>
                    <a:pt x="21118" y="78"/>
                    <a:pt x="20850" y="233"/>
                  </a:cubicBezTo>
                  <a:lnTo>
                    <a:pt x="1146" y="11418"/>
                  </a:lnTo>
                  <a:cubicBezTo>
                    <a:pt x="301" y="11897"/>
                    <a:pt x="0" y="12977"/>
                    <a:pt x="489" y="13823"/>
                  </a:cubicBezTo>
                  <a:cubicBezTo>
                    <a:pt x="812" y="14392"/>
                    <a:pt x="1403" y="14710"/>
                    <a:pt x="2014" y="14710"/>
                  </a:cubicBezTo>
                  <a:cubicBezTo>
                    <a:pt x="2309" y="14710"/>
                    <a:pt x="2608" y="14636"/>
                    <a:pt x="2884" y="14480"/>
                  </a:cubicBezTo>
                  <a:lnTo>
                    <a:pt x="21714" y="3783"/>
                  </a:lnTo>
                  <a:lnTo>
                    <a:pt x="40545" y="14480"/>
                  </a:lnTo>
                  <a:cubicBezTo>
                    <a:pt x="40808" y="14630"/>
                    <a:pt x="41109" y="14705"/>
                    <a:pt x="41419" y="14715"/>
                  </a:cubicBezTo>
                  <a:cubicBezTo>
                    <a:pt x="42217" y="14715"/>
                    <a:pt x="42921" y="14179"/>
                    <a:pt x="43119" y="13409"/>
                  </a:cubicBezTo>
                  <a:cubicBezTo>
                    <a:pt x="43325" y="12630"/>
                    <a:pt x="42987" y="11813"/>
                    <a:pt x="42292" y="11418"/>
                  </a:cubicBezTo>
                  <a:lnTo>
                    <a:pt x="22588" y="233"/>
                  </a:lnTo>
                  <a:cubicBezTo>
                    <a:pt x="22316" y="78"/>
                    <a:pt x="22015" y="0"/>
                    <a:pt x="21716"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8"/>
          <p:cNvGrpSpPr/>
          <p:nvPr/>
        </p:nvGrpSpPr>
        <p:grpSpPr>
          <a:xfrm>
            <a:off x="2966503" y="2736000"/>
            <a:ext cx="993176" cy="823443"/>
            <a:chOff x="202950" y="1579375"/>
            <a:chExt cx="1537900" cy="1275075"/>
          </a:xfrm>
        </p:grpSpPr>
        <p:sp>
          <p:nvSpPr>
            <p:cNvPr id="220" name="Google Shape;220;p18"/>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1015775" y="2593800"/>
              <a:ext cx="46275" cy="71875"/>
            </a:xfrm>
            <a:custGeom>
              <a:avLst/>
              <a:gdLst/>
              <a:ahLst/>
              <a:cxnLst/>
              <a:rect l="l" t="t" r="r" b="b"/>
              <a:pathLst>
                <a:path w="1851" h="2875" extrusionOk="0">
                  <a:moveTo>
                    <a:pt x="921" y="1"/>
                  </a:moveTo>
                  <a:cubicBezTo>
                    <a:pt x="413" y="1"/>
                    <a:pt x="0" y="424"/>
                    <a:pt x="19" y="940"/>
                  </a:cubicBezTo>
                  <a:lnTo>
                    <a:pt x="19" y="1964"/>
                  </a:lnTo>
                  <a:cubicBezTo>
                    <a:pt x="19" y="2471"/>
                    <a:pt x="423" y="2875"/>
                    <a:pt x="921" y="2875"/>
                  </a:cubicBezTo>
                  <a:cubicBezTo>
                    <a:pt x="1428" y="2875"/>
                    <a:pt x="1832" y="2471"/>
                    <a:pt x="1832" y="1964"/>
                  </a:cubicBezTo>
                  <a:lnTo>
                    <a:pt x="1832" y="940"/>
                  </a:lnTo>
                  <a:cubicBezTo>
                    <a:pt x="1850" y="424"/>
                    <a:pt x="1437" y="1"/>
                    <a:pt x="921"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27225" y="2009625"/>
              <a:ext cx="258075" cy="248250"/>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a:off x="4979820" y="3460834"/>
            <a:ext cx="41659" cy="104057"/>
          </a:xfrm>
          <a:custGeom>
            <a:avLst/>
            <a:gdLst/>
            <a:ahLst/>
            <a:cxnLst/>
            <a:rect l="l" t="t" r="r" b="b"/>
            <a:pathLst>
              <a:path w="2734" h="6829" extrusionOk="0">
                <a:moveTo>
                  <a:pt x="1363" y="0"/>
                </a:moveTo>
                <a:cubicBezTo>
                  <a:pt x="545" y="0"/>
                  <a:pt x="1" y="545"/>
                  <a:pt x="1" y="1362"/>
                </a:cubicBezTo>
                <a:lnTo>
                  <a:pt x="1" y="6828"/>
                </a:lnTo>
                <a:lnTo>
                  <a:pt x="2734" y="6828"/>
                </a:lnTo>
                <a:lnTo>
                  <a:pt x="2734" y="1362"/>
                </a:lnTo>
                <a:cubicBezTo>
                  <a:pt x="2734" y="545"/>
                  <a:pt x="2189" y="0"/>
                  <a:pt x="1363"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a:off x="4865533" y="2592000"/>
            <a:ext cx="1069946" cy="986689"/>
            <a:chOff x="5747675" y="2580200"/>
            <a:chExt cx="1629525" cy="1502725"/>
          </a:xfrm>
        </p:grpSpPr>
        <p:sp>
          <p:nvSpPr>
            <p:cNvPr id="238" name="Google Shape;238;p18"/>
            <p:cNvSpPr/>
            <p:nvPr/>
          </p:nvSpPr>
          <p:spPr>
            <a:xfrm>
              <a:off x="7149400" y="3843875"/>
              <a:ext cx="68375" cy="170725"/>
            </a:xfrm>
            <a:custGeom>
              <a:avLst/>
              <a:gdLst/>
              <a:ahLst/>
              <a:cxnLst/>
              <a:rect l="l" t="t" r="r" b="b"/>
              <a:pathLst>
                <a:path w="2735" h="6829" extrusionOk="0">
                  <a:moveTo>
                    <a:pt x="1372" y="0"/>
                  </a:moveTo>
                  <a:cubicBezTo>
                    <a:pt x="555" y="0"/>
                    <a:pt x="1" y="545"/>
                    <a:pt x="1" y="1362"/>
                  </a:cubicBezTo>
                  <a:lnTo>
                    <a:pt x="1" y="6828"/>
                  </a:lnTo>
                  <a:lnTo>
                    <a:pt x="2734" y="6828"/>
                  </a:lnTo>
                  <a:lnTo>
                    <a:pt x="2734" y="1362"/>
                  </a:lnTo>
                  <a:cubicBezTo>
                    <a:pt x="2734" y="545"/>
                    <a:pt x="2189" y="0"/>
                    <a:pt x="1372"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6534700" y="2580200"/>
              <a:ext cx="68350" cy="205000"/>
            </a:xfrm>
            <a:custGeom>
              <a:avLst/>
              <a:gdLst/>
              <a:ahLst/>
              <a:cxnLst/>
              <a:rect l="l" t="t" r="r" b="b"/>
              <a:pathLst>
                <a:path w="2734" h="8200" extrusionOk="0">
                  <a:moveTo>
                    <a:pt x="1372" y="0"/>
                  </a:moveTo>
                  <a:cubicBezTo>
                    <a:pt x="546" y="0"/>
                    <a:pt x="1" y="545"/>
                    <a:pt x="1" y="1371"/>
                  </a:cubicBezTo>
                  <a:lnTo>
                    <a:pt x="1" y="6828"/>
                  </a:lnTo>
                  <a:cubicBezTo>
                    <a:pt x="1" y="7655"/>
                    <a:pt x="546" y="8199"/>
                    <a:pt x="1372" y="8199"/>
                  </a:cubicBezTo>
                  <a:cubicBezTo>
                    <a:pt x="2189" y="8199"/>
                    <a:pt x="2734" y="7655"/>
                    <a:pt x="2734" y="6828"/>
                  </a:cubicBezTo>
                  <a:lnTo>
                    <a:pt x="2734" y="1371"/>
                  </a:lnTo>
                  <a:cubicBezTo>
                    <a:pt x="2734" y="545"/>
                    <a:pt x="2189" y="0"/>
                    <a:pt x="1372"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6159025" y="2750900"/>
              <a:ext cx="819725" cy="1263700"/>
            </a:xfrm>
            <a:custGeom>
              <a:avLst/>
              <a:gdLst/>
              <a:ahLst/>
              <a:cxnLst/>
              <a:rect l="l" t="t" r="r" b="b"/>
              <a:pathLst>
                <a:path w="32789" h="50548" extrusionOk="0">
                  <a:moveTo>
                    <a:pt x="10933" y="0"/>
                  </a:moveTo>
                  <a:cubicBezTo>
                    <a:pt x="10106" y="0"/>
                    <a:pt x="9562" y="545"/>
                    <a:pt x="9562" y="1371"/>
                  </a:cubicBezTo>
                  <a:lnTo>
                    <a:pt x="9562" y="4104"/>
                  </a:lnTo>
                  <a:cubicBezTo>
                    <a:pt x="9562" y="4921"/>
                    <a:pt x="9017" y="5466"/>
                    <a:pt x="8200" y="5466"/>
                  </a:cubicBezTo>
                  <a:lnTo>
                    <a:pt x="1372" y="5466"/>
                  </a:lnTo>
                  <a:cubicBezTo>
                    <a:pt x="545" y="5466"/>
                    <a:pt x="1" y="6011"/>
                    <a:pt x="1" y="6837"/>
                  </a:cubicBezTo>
                  <a:lnTo>
                    <a:pt x="1" y="50547"/>
                  </a:lnTo>
                  <a:lnTo>
                    <a:pt x="32788" y="50547"/>
                  </a:lnTo>
                  <a:lnTo>
                    <a:pt x="32788" y="6828"/>
                  </a:lnTo>
                  <a:cubicBezTo>
                    <a:pt x="32788" y="6011"/>
                    <a:pt x="32243" y="5466"/>
                    <a:pt x="31426" y="5466"/>
                  </a:cubicBezTo>
                  <a:lnTo>
                    <a:pt x="24589" y="5466"/>
                  </a:lnTo>
                  <a:cubicBezTo>
                    <a:pt x="23772" y="5466"/>
                    <a:pt x="23227" y="4921"/>
                    <a:pt x="23227" y="4104"/>
                  </a:cubicBezTo>
                  <a:lnTo>
                    <a:pt x="23227" y="1371"/>
                  </a:lnTo>
                  <a:cubicBezTo>
                    <a:pt x="23227" y="554"/>
                    <a:pt x="22682" y="0"/>
                    <a:pt x="21856"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6261400" y="2990150"/>
              <a:ext cx="614975" cy="136450"/>
            </a:xfrm>
            <a:custGeom>
              <a:avLst/>
              <a:gdLst/>
              <a:ahLst/>
              <a:cxnLst/>
              <a:rect l="l" t="t" r="r" b="b"/>
              <a:pathLst>
                <a:path w="24599" h="5458" extrusionOk="0">
                  <a:moveTo>
                    <a:pt x="1372" y="0"/>
                  </a:moveTo>
                  <a:cubicBezTo>
                    <a:pt x="555" y="0"/>
                    <a:pt x="1" y="536"/>
                    <a:pt x="1" y="1362"/>
                  </a:cubicBezTo>
                  <a:lnTo>
                    <a:pt x="1" y="4095"/>
                  </a:lnTo>
                  <a:cubicBezTo>
                    <a:pt x="1" y="4912"/>
                    <a:pt x="545" y="5457"/>
                    <a:pt x="1372" y="5457"/>
                  </a:cubicBezTo>
                  <a:lnTo>
                    <a:pt x="23227" y="5457"/>
                  </a:lnTo>
                  <a:cubicBezTo>
                    <a:pt x="24044" y="5457"/>
                    <a:pt x="24598" y="491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6261400" y="3194900"/>
              <a:ext cx="614975" cy="136675"/>
            </a:xfrm>
            <a:custGeom>
              <a:avLst/>
              <a:gdLst/>
              <a:ahLst/>
              <a:cxnLst/>
              <a:rect l="l" t="t" r="r" b="b"/>
              <a:pathLst>
                <a:path w="24599" h="5467" extrusionOk="0">
                  <a:moveTo>
                    <a:pt x="1372" y="0"/>
                  </a:moveTo>
                  <a:cubicBezTo>
                    <a:pt x="555" y="0"/>
                    <a:pt x="1" y="545"/>
                    <a:pt x="1" y="1371"/>
                  </a:cubicBezTo>
                  <a:lnTo>
                    <a:pt x="1" y="4104"/>
                  </a:lnTo>
                  <a:cubicBezTo>
                    <a:pt x="1" y="4921"/>
                    <a:pt x="545" y="5466"/>
                    <a:pt x="1372" y="5466"/>
                  </a:cubicBezTo>
                  <a:lnTo>
                    <a:pt x="23227" y="5466"/>
                  </a:lnTo>
                  <a:cubicBezTo>
                    <a:pt x="24044" y="5466"/>
                    <a:pt x="24598" y="4921"/>
                    <a:pt x="24598" y="4104"/>
                  </a:cubicBezTo>
                  <a:lnTo>
                    <a:pt x="24598" y="1371"/>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6261400" y="3399875"/>
              <a:ext cx="614975" cy="136675"/>
            </a:xfrm>
            <a:custGeom>
              <a:avLst/>
              <a:gdLst/>
              <a:ahLst/>
              <a:cxnLst/>
              <a:rect l="l" t="t" r="r" b="b"/>
              <a:pathLst>
                <a:path w="24599" h="5467" extrusionOk="0">
                  <a:moveTo>
                    <a:pt x="1372" y="0"/>
                  </a:moveTo>
                  <a:cubicBezTo>
                    <a:pt x="555" y="0"/>
                    <a:pt x="1" y="545"/>
                    <a:pt x="1" y="1362"/>
                  </a:cubicBezTo>
                  <a:lnTo>
                    <a:pt x="1" y="4095"/>
                  </a:lnTo>
                  <a:cubicBezTo>
                    <a:pt x="1" y="492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p:nvPr/>
          </p:nvSpPr>
          <p:spPr>
            <a:xfrm>
              <a:off x="6261400" y="3604850"/>
              <a:ext cx="614975" cy="136675"/>
            </a:xfrm>
            <a:custGeom>
              <a:avLst/>
              <a:gdLst/>
              <a:ahLst/>
              <a:cxnLst/>
              <a:rect l="l" t="t" r="r" b="b"/>
              <a:pathLst>
                <a:path w="24599" h="5467" extrusionOk="0">
                  <a:moveTo>
                    <a:pt x="1372" y="0"/>
                  </a:moveTo>
                  <a:cubicBezTo>
                    <a:pt x="555" y="0"/>
                    <a:pt x="1" y="545"/>
                    <a:pt x="1" y="1362"/>
                  </a:cubicBezTo>
                  <a:lnTo>
                    <a:pt x="1" y="4095"/>
                  </a:lnTo>
                  <a:cubicBezTo>
                    <a:pt x="1" y="491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5817625" y="4014575"/>
              <a:ext cx="1502750" cy="68350"/>
            </a:xfrm>
            <a:custGeom>
              <a:avLst/>
              <a:gdLst/>
              <a:ahLst/>
              <a:cxnLst/>
              <a:rect l="l" t="t" r="r" b="b"/>
              <a:pathLst>
                <a:path w="60110" h="2734" extrusionOk="0">
                  <a:moveTo>
                    <a:pt x="1363" y="0"/>
                  </a:moveTo>
                  <a:cubicBezTo>
                    <a:pt x="546" y="0"/>
                    <a:pt x="1" y="545"/>
                    <a:pt x="1" y="1371"/>
                  </a:cubicBezTo>
                  <a:cubicBezTo>
                    <a:pt x="1" y="2188"/>
                    <a:pt x="546" y="2733"/>
                    <a:pt x="1363" y="2733"/>
                  </a:cubicBezTo>
                  <a:lnTo>
                    <a:pt x="58738" y="2733"/>
                  </a:lnTo>
                  <a:cubicBezTo>
                    <a:pt x="59555" y="2733"/>
                    <a:pt x="60109" y="2188"/>
                    <a:pt x="60109" y="1371"/>
                  </a:cubicBezTo>
                  <a:cubicBezTo>
                    <a:pt x="60109" y="545"/>
                    <a:pt x="59565" y="0"/>
                    <a:pt x="58738"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p:nvPr/>
          </p:nvSpPr>
          <p:spPr>
            <a:xfrm>
              <a:off x="6466375" y="3809600"/>
              <a:ext cx="205000" cy="205000"/>
            </a:xfrm>
            <a:custGeom>
              <a:avLst/>
              <a:gdLst/>
              <a:ahLst/>
              <a:cxnLst/>
              <a:rect l="l" t="t" r="r" b="b"/>
              <a:pathLst>
                <a:path w="8200" h="8200" extrusionOk="0">
                  <a:moveTo>
                    <a:pt x="1" y="0"/>
                  </a:moveTo>
                  <a:lnTo>
                    <a:pt x="1" y="8199"/>
                  </a:lnTo>
                  <a:lnTo>
                    <a:pt x="8200" y="8199"/>
                  </a:lnTo>
                  <a:lnTo>
                    <a:pt x="8200"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8"/>
            <p:cNvSpPr/>
            <p:nvPr/>
          </p:nvSpPr>
          <p:spPr>
            <a:xfrm>
              <a:off x="6739700" y="3809600"/>
              <a:ext cx="136675" cy="136675"/>
            </a:xfrm>
            <a:custGeom>
              <a:avLst/>
              <a:gdLst/>
              <a:ahLst/>
              <a:cxnLst/>
              <a:rect l="l" t="t" r="r" b="b"/>
              <a:pathLst>
                <a:path w="5467" h="5467" extrusionOk="0">
                  <a:moveTo>
                    <a:pt x="1362" y="0"/>
                  </a:moveTo>
                  <a:cubicBezTo>
                    <a:pt x="545" y="0"/>
                    <a:pt x="0" y="545"/>
                    <a:pt x="0" y="1371"/>
                  </a:cubicBezTo>
                  <a:lnTo>
                    <a:pt x="0" y="4104"/>
                  </a:lnTo>
                  <a:cubicBezTo>
                    <a:pt x="0" y="4921"/>
                    <a:pt x="545" y="5466"/>
                    <a:pt x="1362" y="5466"/>
                  </a:cubicBezTo>
                  <a:lnTo>
                    <a:pt x="4095" y="5466"/>
                  </a:lnTo>
                  <a:cubicBezTo>
                    <a:pt x="4912" y="5466"/>
                    <a:pt x="5466" y="4921"/>
                    <a:pt x="5466" y="4104"/>
                  </a:cubicBezTo>
                  <a:lnTo>
                    <a:pt x="5466" y="1371"/>
                  </a:lnTo>
                  <a:cubicBezTo>
                    <a:pt x="5466" y="554"/>
                    <a:pt x="4921" y="0"/>
                    <a:pt x="409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6261400" y="3809600"/>
              <a:ext cx="136675" cy="136675"/>
            </a:xfrm>
            <a:custGeom>
              <a:avLst/>
              <a:gdLst/>
              <a:ahLst/>
              <a:cxnLst/>
              <a:rect l="l" t="t" r="r" b="b"/>
              <a:pathLst>
                <a:path w="5467" h="5467" extrusionOk="0">
                  <a:moveTo>
                    <a:pt x="1372" y="0"/>
                  </a:moveTo>
                  <a:cubicBezTo>
                    <a:pt x="555" y="0"/>
                    <a:pt x="1" y="545"/>
                    <a:pt x="1" y="1371"/>
                  </a:cubicBezTo>
                  <a:lnTo>
                    <a:pt x="1" y="4104"/>
                  </a:lnTo>
                  <a:cubicBezTo>
                    <a:pt x="1" y="4921"/>
                    <a:pt x="545" y="5466"/>
                    <a:pt x="1372" y="5466"/>
                  </a:cubicBezTo>
                  <a:lnTo>
                    <a:pt x="4105" y="5466"/>
                  </a:lnTo>
                  <a:cubicBezTo>
                    <a:pt x="4922" y="5466"/>
                    <a:pt x="5467" y="4921"/>
                    <a:pt x="5467" y="4104"/>
                  </a:cubicBezTo>
                  <a:lnTo>
                    <a:pt x="5467" y="1371"/>
                  </a:lnTo>
                  <a:cubicBezTo>
                    <a:pt x="5467" y="554"/>
                    <a:pt x="4922" y="0"/>
                    <a:pt x="41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6364000" y="2750900"/>
              <a:ext cx="409750" cy="136675"/>
            </a:xfrm>
            <a:custGeom>
              <a:avLst/>
              <a:gdLst/>
              <a:ahLst/>
              <a:cxnLst/>
              <a:rect l="l" t="t" r="r" b="b"/>
              <a:pathLst>
                <a:path w="16390" h="5467" extrusionOk="0">
                  <a:moveTo>
                    <a:pt x="2734" y="0"/>
                  </a:moveTo>
                  <a:cubicBezTo>
                    <a:pt x="1907" y="0"/>
                    <a:pt x="1363" y="554"/>
                    <a:pt x="1363" y="1371"/>
                  </a:cubicBezTo>
                  <a:lnTo>
                    <a:pt x="1363" y="4104"/>
                  </a:lnTo>
                  <a:cubicBezTo>
                    <a:pt x="1363" y="4921"/>
                    <a:pt x="818" y="5466"/>
                    <a:pt x="1" y="5466"/>
                  </a:cubicBezTo>
                  <a:lnTo>
                    <a:pt x="16390" y="5466"/>
                  </a:lnTo>
                  <a:cubicBezTo>
                    <a:pt x="15573" y="5466"/>
                    <a:pt x="15028" y="4921"/>
                    <a:pt x="15028" y="4104"/>
                  </a:cubicBezTo>
                  <a:lnTo>
                    <a:pt x="15028" y="1371"/>
                  </a:lnTo>
                  <a:cubicBezTo>
                    <a:pt x="15028" y="554"/>
                    <a:pt x="14483" y="0"/>
                    <a:pt x="13657"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6569000" y="3912200"/>
              <a:ext cx="34050" cy="34075"/>
            </a:xfrm>
            <a:custGeom>
              <a:avLst/>
              <a:gdLst/>
              <a:ahLst/>
              <a:cxnLst/>
              <a:rect l="l" t="t" r="r" b="b"/>
              <a:pathLst>
                <a:path w="1362" h="1363" extrusionOk="0">
                  <a:moveTo>
                    <a:pt x="676" y="0"/>
                  </a:moveTo>
                  <a:cubicBezTo>
                    <a:pt x="301" y="0"/>
                    <a:pt x="0" y="301"/>
                    <a:pt x="0" y="686"/>
                  </a:cubicBezTo>
                  <a:cubicBezTo>
                    <a:pt x="0" y="1062"/>
                    <a:pt x="301" y="1362"/>
                    <a:pt x="676" y="1362"/>
                  </a:cubicBezTo>
                  <a:cubicBezTo>
                    <a:pt x="1052" y="1362"/>
                    <a:pt x="1362" y="1062"/>
                    <a:pt x="1362" y="686"/>
                  </a:cubicBezTo>
                  <a:cubicBezTo>
                    <a:pt x="1362" y="301"/>
                    <a:pt x="1052" y="0"/>
                    <a:pt x="676"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6534700" y="3912200"/>
              <a:ext cx="34075" cy="34075"/>
            </a:xfrm>
            <a:custGeom>
              <a:avLst/>
              <a:gdLst/>
              <a:ahLst/>
              <a:cxnLst/>
              <a:rect l="l" t="t" r="r" b="b"/>
              <a:pathLst>
                <a:path w="1363" h="1363" extrusionOk="0">
                  <a:moveTo>
                    <a:pt x="686" y="0"/>
                  </a:moveTo>
                  <a:cubicBezTo>
                    <a:pt x="311" y="0"/>
                    <a:pt x="1" y="301"/>
                    <a:pt x="1" y="686"/>
                  </a:cubicBezTo>
                  <a:cubicBezTo>
                    <a:pt x="1" y="1062"/>
                    <a:pt x="311" y="1362"/>
                    <a:pt x="686" y="1362"/>
                  </a:cubicBezTo>
                  <a:cubicBezTo>
                    <a:pt x="1062" y="1362"/>
                    <a:pt x="1363" y="1062"/>
                    <a:pt x="1363" y="686"/>
                  </a:cubicBezTo>
                  <a:cubicBezTo>
                    <a:pt x="1363" y="301"/>
                    <a:pt x="1062" y="0"/>
                    <a:pt x="686"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5747675" y="3537800"/>
              <a:ext cx="399875" cy="384750"/>
            </a:xfrm>
            <a:custGeom>
              <a:avLst/>
              <a:gdLst/>
              <a:ahLst/>
              <a:cxnLst/>
              <a:rect l="l" t="t" r="r" b="b"/>
              <a:pathLst>
                <a:path w="15995" h="15390" extrusionOk="0">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3"/>
                    <a:pt x="15995" y="7688"/>
                  </a:cubicBezTo>
                  <a:cubicBezTo>
                    <a:pt x="15985" y="4579"/>
                    <a:pt x="14116" y="1771"/>
                    <a:pt x="11242" y="588"/>
                  </a:cubicBezTo>
                  <a:cubicBezTo>
                    <a:pt x="10289" y="192"/>
                    <a:pt x="9288" y="0"/>
                    <a:pt x="8295"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5747675" y="3314750"/>
              <a:ext cx="399875" cy="384750"/>
            </a:xfrm>
            <a:custGeom>
              <a:avLst/>
              <a:gdLst/>
              <a:ahLst/>
              <a:cxnLst/>
              <a:rect l="l" t="t" r="r" b="b"/>
              <a:pathLst>
                <a:path w="15995" h="15390" extrusionOk="0">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2"/>
                    <a:pt x="15995" y="7688"/>
                  </a:cubicBezTo>
                  <a:cubicBezTo>
                    <a:pt x="15985" y="4579"/>
                    <a:pt x="14116" y="1771"/>
                    <a:pt x="11242" y="588"/>
                  </a:cubicBezTo>
                  <a:cubicBezTo>
                    <a:pt x="10289" y="192"/>
                    <a:pt x="9288" y="0"/>
                    <a:pt x="8295"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6977300" y="3514325"/>
              <a:ext cx="399900" cy="384750"/>
            </a:xfrm>
            <a:custGeom>
              <a:avLst/>
              <a:gdLst/>
              <a:ahLst/>
              <a:cxnLst/>
              <a:rect l="l" t="t" r="r" b="b"/>
              <a:pathLst>
                <a:path w="15996" h="15390" extrusionOk="0">
                  <a:moveTo>
                    <a:pt x="8298" y="0"/>
                  </a:moveTo>
                  <a:cubicBezTo>
                    <a:pt x="6299" y="0"/>
                    <a:pt x="4334" y="781"/>
                    <a:pt x="2865" y="2250"/>
                  </a:cubicBezTo>
                  <a:cubicBezTo>
                    <a:pt x="658" y="4457"/>
                    <a:pt x="1" y="7763"/>
                    <a:pt x="1193" y="10637"/>
                  </a:cubicBezTo>
                  <a:cubicBezTo>
                    <a:pt x="2386" y="13511"/>
                    <a:pt x="5194" y="15389"/>
                    <a:pt x="8303" y="15389"/>
                  </a:cubicBezTo>
                  <a:cubicBezTo>
                    <a:pt x="12548" y="15380"/>
                    <a:pt x="15995" y="11942"/>
                    <a:pt x="15995" y="7688"/>
                  </a:cubicBezTo>
                  <a:cubicBezTo>
                    <a:pt x="15995" y="4579"/>
                    <a:pt x="14117" y="1771"/>
                    <a:pt x="11243" y="588"/>
                  </a:cubicBezTo>
                  <a:cubicBezTo>
                    <a:pt x="10290" y="192"/>
                    <a:pt x="9290" y="0"/>
                    <a:pt x="8298"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8"/>
          <p:cNvSpPr/>
          <p:nvPr/>
        </p:nvSpPr>
        <p:spPr>
          <a:xfrm rot="-8100000">
            <a:off x="597925" y="3207453"/>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2758010" y="3207466"/>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rot="-8100000">
            <a:off x="4596235" y="3207453"/>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rot="-8100000">
            <a:off x="6825265" y="3207453"/>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1229986" y="3065280"/>
            <a:ext cx="108159" cy="104042"/>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929382" y="3429704"/>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TextBox 60">
            <a:extLst>
              <a:ext uri="{FF2B5EF4-FFF2-40B4-BE49-F238E27FC236}">
                <a16:creationId xmlns:a16="http://schemas.microsoft.com/office/drawing/2014/main" id="{E6DD3909-70C5-4017-B331-0BBD0931BE4D}"/>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62" name="Google Shape;2267;p37">
            <a:extLst>
              <a:ext uri="{FF2B5EF4-FFF2-40B4-BE49-F238E27FC236}">
                <a16:creationId xmlns:a16="http://schemas.microsoft.com/office/drawing/2014/main" id="{D5962325-08EF-49BF-B638-93510920ACCB}"/>
              </a:ext>
            </a:extLst>
          </p:cNvPr>
          <p:cNvSpPr/>
          <p:nvPr/>
        </p:nvSpPr>
        <p:spPr>
          <a:xfrm>
            <a:off x="7109533" y="2989022"/>
            <a:ext cx="617460" cy="617444"/>
          </a:xfrm>
          <a:custGeom>
            <a:avLst/>
            <a:gdLst/>
            <a:ahLst/>
            <a:cxnLst/>
            <a:rect l="l" t="t" r="r" b="b"/>
            <a:pathLst>
              <a:path w="37696" h="37695" extrusionOk="0">
                <a:moveTo>
                  <a:pt x="0" y="1"/>
                </a:moveTo>
                <a:lnTo>
                  <a:pt x="0" y="37695"/>
                </a:lnTo>
                <a:lnTo>
                  <a:pt x="37695" y="37695"/>
                </a:lnTo>
                <a:lnTo>
                  <a:pt x="376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68;p37">
            <a:extLst>
              <a:ext uri="{FF2B5EF4-FFF2-40B4-BE49-F238E27FC236}">
                <a16:creationId xmlns:a16="http://schemas.microsoft.com/office/drawing/2014/main" id="{9B5ED3CF-305F-4BB8-B823-5E8AB8839A44}"/>
              </a:ext>
            </a:extLst>
          </p:cNvPr>
          <p:cNvSpPr/>
          <p:nvPr/>
        </p:nvSpPr>
        <p:spPr>
          <a:xfrm>
            <a:off x="7078477" y="2964272"/>
            <a:ext cx="679557" cy="24767"/>
          </a:xfrm>
          <a:custGeom>
            <a:avLst/>
            <a:gdLst/>
            <a:ahLst/>
            <a:cxnLst/>
            <a:rect l="l" t="t" r="r" b="b"/>
            <a:pathLst>
              <a:path w="41487" h="1512" extrusionOk="0">
                <a:moveTo>
                  <a:pt x="1" y="0"/>
                </a:moveTo>
                <a:lnTo>
                  <a:pt x="1" y="1512"/>
                </a:lnTo>
                <a:lnTo>
                  <a:pt x="41487" y="1512"/>
                </a:lnTo>
                <a:lnTo>
                  <a:pt x="41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69;p37">
            <a:extLst>
              <a:ext uri="{FF2B5EF4-FFF2-40B4-BE49-F238E27FC236}">
                <a16:creationId xmlns:a16="http://schemas.microsoft.com/office/drawing/2014/main" id="{FDA3D9AC-8545-4F19-A714-0255361E04E5}"/>
              </a:ext>
            </a:extLst>
          </p:cNvPr>
          <p:cNvSpPr/>
          <p:nvPr/>
        </p:nvSpPr>
        <p:spPr>
          <a:xfrm>
            <a:off x="7301818" y="2628302"/>
            <a:ext cx="232891" cy="978164"/>
          </a:xfrm>
          <a:custGeom>
            <a:avLst/>
            <a:gdLst/>
            <a:ahLst/>
            <a:cxnLst/>
            <a:rect l="l" t="t" r="r" b="b"/>
            <a:pathLst>
              <a:path w="14218" h="59717" extrusionOk="0">
                <a:moveTo>
                  <a:pt x="0" y="1"/>
                </a:moveTo>
                <a:lnTo>
                  <a:pt x="0" y="59717"/>
                </a:lnTo>
                <a:lnTo>
                  <a:pt x="14217" y="59717"/>
                </a:lnTo>
                <a:lnTo>
                  <a:pt x="14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70;p37">
            <a:extLst>
              <a:ext uri="{FF2B5EF4-FFF2-40B4-BE49-F238E27FC236}">
                <a16:creationId xmlns:a16="http://schemas.microsoft.com/office/drawing/2014/main" id="{778CBA5C-3194-4A77-8317-49BA783C0C53}"/>
              </a:ext>
            </a:extLst>
          </p:cNvPr>
          <p:cNvSpPr/>
          <p:nvPr/>
        </p:nvSpPr>
        <p:spPr>
          <a:xfrm>
            <a:off x="7359820" y="3514345"/>
            <a:ext cx="122293" cy="92121"/>
          </a:xfrm>
          <a:custGeom>
            <a:avLst/>
            <a:gdLst/>
            <a:ahLst/>
            <a:cxnLst/>
            <a:rect l="l" t="t" r="r" b="b"/>
            <a:pathLst>
              <a:path w="7466" h="5624" extrusionOk="0">
                <a:moveTo>
                  <a:pt x="1" y="0"/>
                </a:moveTo>
                <a:lnTo>
                  <a:pt x="1" y="5624"/>
                </a:lnTo>
                <a:lnTo>
                  <a:pt x="7466" y="5624"/>
                </a:lnTo>
                <a:lnTo>
                  <a:pt x="7466" y="0"/>
                </a:lnTo>
                <a:close/>
              </a:path>
            </a:pathLst>
          </a:custGeom>
          <a:solidFill>
            <a:srgbClr val="2A2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71;p37">
            <a:extLst>
              <a:ext uri="{FF2B5EF4-FFF2-40B4-BE49-F238E27FC236}">
                <a16:creationId xmlns:a16="http://schemas.microsoft.com/office/drawing/2014/main" id="{F0059071-7206-4F54-90B9-C4D9403A4AE7}"/>
              </a:ext>
            </a:extLst>
          </p:cNvPr>
          <p:cNvSpPr/>
          <p:nvPr/>
        </p:nvSpPr>
        <p:spPr>
          <a:xfrm>
            <a:off x="7332465" y="2591414"/>
            <a:ext cx="166798" cy="36904"/>
          </a:xfrm>
          <a:custGeom>
            <a:avLst/>
            <a:gdLst/>
            <a:ahLst/>
            <a:cxnLst/>
            <a:rect l="l" t="t" r="r" b="b"/>
            <a:pathLst>
              <a:path w="10183" h="2253" extrusionOk="0">
                <a:moveTo>
                  <a:pt x="1" y="0"/>
                </a:moveTo>
                <a:lnTo>
                  <a:pt x="1" y="2253"/>
                </a:lnTo>
                <a:lnTo>
                  <a:pt x="10183" y="2253"/>
                </a:lnTo>
                <a:lnTo>
                  <a:pt x="10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72;p37">
            <a:extLst>
              <a:ext uri="{FF2B5EF4-FFF2-40B4-BE49-F238E27FC236}">
                <a16:creationId xmlns:a16="http://schemas.microsoft.com/office/drawing/2014/main" id="{719ADFC1-70F6-49C4-A32D-FBCC2164E748}"/>
              </a:ext>
            </a:extLst>
          </p:cNvPr>
          <p:cNvSpPr/>
          <p:nvPr/>
        </p:nvSpPr>
        <p:spPr>
          <a:xfrm>
            <a:off x="7438477" y="2854542"/>
            <a:ext cx="53874" cy="53874"/>
          </a:xfrm>
          <a:custGeom>
            <a:avLst/>
            <a:gdLst/>
            <a:ahLst/>
            <a:cxnLst/>
            <a:rect l="l" t="t" r="r" b="b"/>
            <a:pathLst>
              <a:path w="3289" h="3289" extrusionOk="0">
                <a:moveTo>
                  <a:pt x="0" y="1"/>
                </a:moveTo>
                <a:lnTo>
                  <a:pt x="0" y="3289"/>
                </a:lnTo>
                <a:lnTo>
                  <a:pt x="3288" y="328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73;p37">
            <a:extLst>
              <a:ext uri="{FF2B5EF4-FFF2-40B4-BE49-F238E27FC236}">
                <a16:creationId xmlns:a16="http://schemas.microsoft.com/office/drawing/2014/main" id="{4755B1AC-7028-413D-ACAF-3B54CDC8AD37}"/>
              </a:ext>
            </a:extLst>
          </p:cNvPr>
          <p:cNvSpPr/>
          <p:nvPr/>
        </p:nvSpPr>
        <p:spPr>
          <a:xfrm>
            <a:off x="7438477" y="2854542"/>
            <a:ext cx="53874" cy="53874"/>
          </a:xfrm>
          <a:custGeom>
            <a:avLst/>
            <a:gdLst/>
            <a:ahLst/>
            <a:cxnLst/>
            <a:rect l="l" t="t" r="r" b="b"/>
            <a:pathLst>
              <a:path w="3289" h="3289" extrusionOk="0">
                <a:moveTo>
                  <a:pt x="0"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74;p37">
            <a:extLst>
              <a:ext uri="{FF2B5EF4-FFF2-40B4-BE49-F238E27FC236}">
                <a16:creationId xmlns:a16="http://schemas.microsoft.com/office/drawing/2014/main" id="{D22104E8-180E-4299-AC54-6B35A833D94B}"/>
              </a:ext>
            </a:extLst>
          </p:cNvPr>
          <p:cNvSpPr/>
          <p:nvPr/>
        </p:nvSpPr>
        <p:spPr>
          <a:xfrm>
            <a:off x="7647223" y="3021192"/>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75;p37">
            <a:extLst>
              <a:ext uri="{FF2B5EF4-FFF2-40B4-BE49-F238E27FC236}">
                <a16:creationId xmlns:a16="http://schemas.microsoft.com/office/drawing/2014/main" id="{09A3F5B4-2F63-4D1B-9265-62BD6FDAE984}"/>
              </a:ext>
            </a:extLst>
          </p:cNvPr>
          <p:cNvSpPr/>
          <p:nvPr/>
        </p:nvSpPr>
        <p:spPr>
          <a:xfrm>
            <a:off x="7647223" y="3021192"/>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76;p37">
            <a:extLst>
              <a:ext uri="{FF2B5EF4-FFF2-40B4-BE49-F238E27FC236}">
                <a16:creationId xmlns:a16="http://schemas.microsoft.com/office/drawing/2014/main" id="{C147F324-C54E-46FF-919D-74D6FF6405A0}"/>
              </a:ext>
            </a:extLst>
          </p:cNvPr>
          <p:cNvSpPr/>
          <p:nvPr/>
        </p:nvSpPr>
        <p:spPr>
          <a:xfrm>
            <a:off x="7345340" y="2674575"/>
            <a:ext cx="53874" cy="53874"/>
          </a:xfrm>
          <a:custGeom>
            <a:avLst/>
            <a:gdLst/>
            <a:ahLst/>
            <a:cxnLst/>
            <a:rect l="l" t="t" r="r" b="b"/>
            <a:pathLst>
              <a:path w="3289" h="3289" extrusionOk="0">
                <a:moveTo>
                  <a:pt x="1" y="1"/>
                </a:moveTo>
                <a:lnTo>
                  <a:pt x="1" y="3288"/>
                </a:lnTo>
                <a:lnTo>
                  <a:pt x="3288" y="3288"/>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77;p37">
            <a:extLst>
              <a:ext uri="{FF2B5EF4-FFF2-40B4-BE49-F238E27FC236}">
                <a16:creationId xmlns:a16="http://schemas.microsoft.com/office/drawing/2014/main" id="{723E9E24-A87A-4F9D-8510-6686E48DACC3}"/>
              </a:ext>
            </a:extLst>
          </p:cNvPr>
          <p:cNvSpPr/>
          <p:nvPr/>
        </p:nvSpPr>
        <p:spPr>
          <a:xfrm>
            <a:off x="7345340" y="2674575"/>
            <a:ext cx="53874" cy="53874"/>
          </a:xfrm>
          <a:custGeom>
            <a:avLst/>
            <a:gdLst/>
            <a:ahLst/>
            <a:cxnLst/>
            <a:rect l="l" t="t" r="r" b="b"/>
            <a:pathLst>
              <a:path w="3289" h="3289" extrusionOk="0">
                <a:moveTo>
                  <a:pt x="1" y="1"/>
                </a:moveTo>
                <a:lnTo>
                  <a:pt x="3288" y="3288"/>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78;p37">
            <a:extLst>
              <a:ext uri="{FF2B5EF4-FFF2-40B4-BE49-F238E27FC236}">
                <a16:creationId xmlns:a16="http://schemas.microsoft.com/office/drawing/2014/main" id="{6CB87C92-7685-4D3C-86DD-58DC8A456DF6}"/>
              </a:ext>
            </a:extLst>
          </p:cNvPr>
          <p:cNvSpPr/>
          <p:nvPr/>
        </p:nvSpPr>
        <p:spPr>
          <a:xfrm>
            <a:off x="7438477" y="2674575"/>
            <a:ext cx="53874" cy="53874"/>
          </a:xfrm>
          <a:custGeom>
            <a:avLst/>
            <a:gdLst/>
            <a:ahLst/>
            <a:cxnLst/>
            <a:rect l="l" t="t" r="r" b="b"/>
            <a:pathLst>
              <a:path w="3289" h="3289" extrusionOk="0">
                <a:moveTo>
                  <a:pt x="0" y="1"/>
                </a:moveTo>
                <a:lnTo>
                  <a:pt x="0" y="3288"/>
                </a:lnTo>
                <a:lnTo>
                  <a:pt x="3288" y="3288"/>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79;p37">
            <a:extLst>
              <a:ext uri="{FF2B5EF4-FFF2-40B4-BE49-F238E27FC236}">
                <a16:creationId xmlns:a16="http://schemas.microsoft.com/office/drawing/2014/main" id="{BB1196CB-855B-4A95-897E-AAC076146C11}"/>
              </a:ext>
            </a:extLst>
          </p:cNvPr>
          <p:cNvSpPr/>
          <p:nvPr/>
        </p:nvSpPr>
        <p:spPr>
          <a:xfrm>
            <a:off x="7438477" y="2674575"/>
            <a:ext cx="53874" cy="53874"/>
          </a:xfrm>
          <a:custGeom>
            <a:avLst/>
            <a:gdLst/>
            <a:ahLst/>
            <a:cxnLst/>
            <a:rect l="l" t="t" r="r" b="b"/>
            <a:pathLst>
              <a:path w="3289" h="3289" extrusionOk="0">
                <a:moveTo>
                  <a:pt x="0" y="1"/>
                </a:moveTo>
                <a:lnTo>
                  <a:pt x="3288" y="3288"/>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80;p37">
            <a:extLst>
              <a:ext uri="{FF2B5EF4-FFF2-40B4-BE49-F238E27FC236}">
                <a16:creationId xmlns:a16="http://schemas.microsoft.com/office/drawing/2014/main" id="{68450BDF-69AB-4038-984C-924B398CEAA2}"/>
              </a:ext>
            </a:extLst>
          </p:cNvPr>
          <p:cNvSpPr/>
          <p:nvPr/>
        </p:nvSpPr>
        <p:spPr>
          <a:xfrm>
            <a:off x="7345340" y="2764583"/>
            <a:ext cx="53874" cy="53841"/>
          </a:xfrm>
          <a:custGeom>
            <a:avLst/>
            <a:gdLst/>
            <a:ahLst/>
            <a:cxnLst/>
            <a:rect l="l" t="t" r="r" b="b"/>
            <a:pathLst>
              <a:path w="3289" h="3287" extrusionOk="0">
                <a:moveTo>
                  <a:pt x="1" y="0"/>
                </a:moveTo>
                <a:lnTo>
                  <a:pt x="1" y="3286"/>
                </a:lnTo>
                <a:lnTo>
                  <a:pt x="3288" y="328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81;p37">
            <a:extLst>
              <a:ext uri="{FF2B5EF4-FFF2-40B4-BE49-F238E27FC236}">
                <a16:creationId xmlns:a16="http://schemas.microsoft.com/office/drawing/2014/main" id="{39B2292F-9AD2-4EB2-BD81-39CD1BA169E3}"/>
              </a:ext>
            </a:extLst>
          </p:cNvPr>
          <p:cNvSpPr/>
          <p:nvPr/>
        </p:nvSpPr>
        <p:spPr>
          <a:xfrm>
            <a:off x="7345340" y="2764583"/>
            <a:ext cx="53874" cy="53841"/>
          </a:xfrm>
          <a:custGeom>
            <a:avLst/>
            <a:gdLst/>
            <a:ahLst/>
            <a:cxnLst/>
            <a:rect l="l" t="t" r="r" b="b"/>
            <a:pathLst>
              <a:path w="3289" h="3287" extrusionOk="0">
                <a:moveTo>
                  <a:pt x="1"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82;p37">
            <a:extLst>
              <a:ext uri="{FF2B5EF4-FFF2-40B4-BE49-F238E27FC236}">
                <a16:creationId xmlns:a16="http://schemas.microsoft.com/office/drawing/2014/main" id="{8A28D7C3-411D-4129-92AD-C56CE0A59FEE}"/>
              </a:ext>
            </a:extLst>
          </p:cNvPr>
          <p:cNvSpPr/>
          <p:nvPr/>
        </p:nvSpPr>
        <p:spPr>
          <a:xfrm>
            <a:off x="7438477" y="2764583"/>
            <a:ext cx="53874" cy="53841"/>
          </a:xfrm>
          <a:custGeom>
            <a:avLst/>
            <a:gdLst/>
            <a:ahLst/>
            <a:cxnLst/>
            <a:rect l="l" t="t" r="r" b="b"/>
            <a:pathLst>
              <a:path w="3289" h="3287" extrusionOk="0">
                <a:moveTo>
                  <a:pt x="0" y="0"/>
                </a:moveTo>
                <a:lnTo>
                  <a:pt x="0" y="3286"/>
                </a:lnTo>
                <a:lnTo>
                  <a:pt x="3288" y="32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83;p37">
            <a:extLst>
              <a:ext uri="{FF2B5EF4-FFF2-40B4-BE49-F238E27FC236}">
                <a16:creationId xmlns:a16="http://schemas.microsoft.com/office/drawing/2014/main" id="{5FF62982-2CE0-4D03-A823-81FC608B2656}"/>
              </a:ext>
            </a:extLst>
          </p:cNvPr>
          <p:cNvSpPr/>
          <p:nvPr/>
        </p:nvSpPr>
        <p:spPr>
          <a:xfrm>
            <a:off x="7438477" y="2764583"/>
            <a:ext cx="53874" cy="53841"/>
          </a:xfrm>
          <a:custGeom>
            <a:avLst/>
            <a:gdLst/>
            <a:ahLst/>
            <a:cxnLst/>
            <a:rect l="l" t="t" r="r" b="b"/>
            <a:pathLst>
              <a:path w="3289" h="3287" extrusionOk="0">
                <a:moveTo>
                  <a:pt x="0"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84;p37">
            <a:extLst>
              <a:ext uri="{FF2B5EF4-FFF2-40B4-BE49-F238E27FC236}">
                <a16:creationId xmlns:a16="http://schemas.microsoft.com/office/drawing/2014/main" id="{9AB7B75F-7C5B-4610-9A24-F4F63489A9E6}"/>
              </a:ext>
            </a:extLst>
          </p:cNvPr>
          <p:cNvSpPr/>
          <p:nvPr/>
        </p:nvSpPr>
        <p:spPr>
          <a:xfrm>
            <a:off x="7345340" y="2854542"/>
            <a:ext cx="53874" cy="53874"/>
          </a:xfrm>
          <a:custGeom>
            <a:avLst/>
            <a:gdLst/>
            <a:ahLst/>
            <a:cxnLst/>
            <a:rect l="l" t="t" r="r" b="b"/>
            <a:pathLst>
              <a:path w="3289" h="3289" extrusionOk="0">
                <a:moveTo>
                  <a:pt x="1" y="1"/>
                </a:moveTo>
                <a:lnTo>
                  <a:pt x="1" y="3289"/>
                </a:lnTo>
                <a:lnTo>
                  <a:pt x="3288" y="32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85;p37">
            <a:extLst>
              <a:ext uri="{FF2B5EF4-FFF2-40B4-BE49-F238E27FC236}">
                <a16:creationId xmlns:a16="http://schemas.microsoft.com/office/drawing/2014/main" id="{CE95D306-28C4-4843-A3BC-89120E624370}"/>
              </a:ext>
            </a:extLst>
          </p:cNvPr>
          <p:cNvSpPr/>
          <p:nvPr/>
        </p:nvSpPr>
        <p:spPr>
          <a:xfrm>
            <a:off x="7345340" y="2854542"/>
            <a:ext cx="53874" cy="53874"/>
          </a:xfrm>
          <a:custGeom>
            <a:avLst/>
            <a:gdLst/>
            <a:ahLst/>
            <a:cxnLst/>
            <a:rect l="l" t="t" r="r" b="b"/>
            <a:pathLst>
              <a:path w="3289" h="3289" extrusionOk="0">
                <a:moveTo>
                  <a:pt x="1"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86;p37">
            <a:extLst>
              <a:ext uri="{FF2B5EF4-FFF2-40B4-BE49-F238E27FC236}">
                <a16:creationId xmlns:a16="http://schemas.microsoft.com/office/drawing/2014/main" id="{49DC6797-78AC-4AEF-830E-588CFB57D404}"/>
              </a:ext>
            </a:extLst>
          </p:cNvPr>
          <p:cNvSpPr/>
          <p:nvPr/>
        </p:nvSpPr>
        <p:spPr>
          <a:xfrm>
            <a:off x="7345340" y="2944518"/>
            <a:ext cx="53874" cy="53874"/>
          </a:xfrm>
          <a:custGeom>
            <a:avLst/>
            <a:gdLst/>
            <a:ahLst/>
            <a:cxnLst/>
            <a:rect l="l" t="t" r="r" b="b"/>
            <a:pathLst>
              <a:path w="3289" h="3289" extrusionOk="0">
                <a:moveTo>
                  <a:pt x="1" y="1"/>
                </a:moveTo>
                <a:lnTo>
                  <a:pt x="1" y="3289"/>
                </a:lnTo>
                <a:lnTo>
                  <a:pt x="3288" y="32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87;p37">
            <a:extLst>
              <a:ext uri="{FF2B5EF4-FFF2-40B4-BE49-F238E27FC236}">
                <a16:creationId xmlns:a16="http://schemas.microsoft.com/office/drawing/2014/main" id="{7DDFF35A-D0E3-4622-8C40-592E14644921}"/>
              </a:ext>
            </a:extLst>
          </p:cNvPr>
          <p:cNvSpPr/>
          <p:nvPr/>
        </p:nvSpPr>
        <p:spPr>
          <a:xfrm>
            <a:off x="7345340" y="2944518"/>
            <a:ext cx="53874" cy="53874"/>
          </a:xfrm>
          <a:custGeom>
            <a:avLst/>
            <a:gdLst/>
            <a:ahLst/>
            <a:cxnLst/>
            <a:rect l="l" t="t" r="r" b="b"/>
            <a:pathLst>
              <a:path w="3289" h="3289" extrusionOk="0">
                <a:moveTo>
                  <a:pt x="1"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88;p37">
            <a:extLst>
              <a:ext uri="{FF2B5EF4-FFF2-40B4-BE49-F238E27FC236}">
                <a16:creationId xmlns:a16="http://schemas.microsoft.com/office/drawing/2014/main" id="{6D97E4D5-99CD-43FC-AFBC-F36ED4634532}"/>
              </a:ext>
            </a:extLst>
          </p:cNvPr>
          <p:cNvSpPr/>
          <p:nvPr/>
        </p:nvSpPr>
        <p:spPr>
          <a:xfrm>
            <a:off x="7438477" y="2944518"/>
            <a:ext cx="53874" cy="53874"/>
          </a:xfrm>
          <a:custGeom>
            <a:avLst/>
            <a:gdLst/>
            <a:ahLst/>
            <a:cxnLst/>
            <a:rect l="l" t="t" r="r" b="b"/>
            <a:pathLst>
              <a:path w="3289" h="3289" extrusionOk="0">
                <a:moveTo>
                  <a:pt x="0" y="1"/>
                </a:moveTo>
                <a:lnTo>
                  <a:pt x="0" y="3289"/>
                </a:lnTo>
                <a:lnTo>
                  <a:pt x="3288" y="328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89;p37">
            <a:extLst>
              <a:ext uri="{FF2B5EF4-FFF2-40B4-BE49-F238E27FC236}">
                <a16:creationId xmlns:a16="http://schemas.microsoft.com/office/drawing/2014/main" id="{3FF7CC2D-F1D4-4EE6-81F5-540BCDDD6A47}"/>
              </a:ext>
            </a:extLst>
          </p:cNvPr>
          <p:cNvSpPr/>
          <p:nvPr/>
        </p:nvSpPr>
        <p:spPr>
          <a:xfrm>
            <a:off x="7438477" y="2944518"/>
            <a:ext cx="53874" cy="53874"/>
          </a:xfrm>
          <a:custGeom>
            <a:avLst/>
            <a:gdLst/>
            <a:ahLst/>
            <a:cxnLst/>
            <a:rect l="l" t="t" r="r" b="b"/>
            <a:pathLst>
              <a:path w="3289" h="3289" extrusionOk="0">
                <a:moveTo>
                  <a:pt x="0"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90;p37">
            <a:extLst>
              <a:ext uri="{FF2B5EF4-FFF2-40B4-BE49-F238E27FC236}">
                <a16:creationId xmlns:a16="http://schemas.microsoft.com/office/drawing/2014/main" id="{2C8DCFAC-36A1-4FA5-87A6-05FA10A694D1}"/>
              </a:ext>
            </a:extLst>
          </p:cNvPr>
          <p:cNvSpPr/>
          <p:nvPr/>
        </p:nvSpPr>
        <p:spPr>
          <a:xfrm>
            <a:off x="7566945" y="3021192"/>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91;p37">
            <a:extLst>
              <a:ext uri="{FF2B5EF4-FFF2-40B4-BE49-F238E27FC236}">
                <a16:creationId xmlns:a16="http://schemas.microsoft.com/office/drawing/2014/main" id="{54D2E2CB-CC0F-45B9-BE8B-9CCD265C1953}"/>
              </a:ext>
            </a:extLst>
          </p:cNvPr>
          <p:cNvSpPr/>
          <p:nvPr/>
        </p:nvSpPr>
        <p:spPr>
          <a:xfrm>
            <a:off x="7566945" y="3021192"/>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92;p37">
            <a:extLst>
              <a:ext uri="{FF2B5EF4-FFF2-40B4-BE49-F238E27FC236}">
                <a16:creationId xmlns:a16="http://schemas.microsoft.com/office/drawing/2014/main" id="{BB0C2F09-F3EB-4DF9-902B-E455AA3F1F43}"/>
              </a:ext>
            </a:extLst>
          </p:cNvPr>
          <p:cNvSpPr/>
          <p:nvPr/>
        </p:nvSpPr>
        <p:spPr>
          <a:xfrm>
            <a:off x="7566945" y="3110038"/>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93;p37">
            <a:extLst>
              <a:ext uri="{FF2B5EF4-FFF2-40B4-BE49-F238E27FC236}">
                <a16:creationId xmlns:a16="http://schemas.microsoft.com/office/drawing/2014/main" id="{17015F04-1B48-4FB5-801A-A358F08A991C}"/>
              </a:ext>
            </a:extLst>
          </p:cNvPr>
          <p:cNvSpPr/>
          <p:nvPr/>
        </p:nvSpPr>
        <p:spPr>
          <a:xfrm>
            <a:off x="7566945" y="3110038"/>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94;p37">
            <a:extLst>
              <a:ext uri="{FF2B5EF4-FFF2-40B4-BE49-F238E27FC236}">
                <a16:creationId xmlns:a16="http://schemas.microsoft.com/office/drawing/2014/main" id="{CC04364A-D908-49F9-A9D8-A60C31BB0FDE}"/>
              </a:ext>
            </a:extLst>
          </p:cNvPr>
          <p:cNvSpPr/>
          <p:nvPr/>
        </p:nvSpPr>
        <p:spPr>
          <a:xfrm>
            <a:off x="7647223" y="3110038"/>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95;p37">
            <a:extLst>
              <a:ext uri="{FF2B5EF4-FFF2-40B4-BE49-F238E27FC236}">
                <a16:creationId xmlns:a16="http://schemas.microsoft.com/office/drawing/2014/main" id="{8E6F4E92-ABF4-4AC7-B896-5E7D506AD8C6}"/>
              </a:ext>
            </a:extLst>
          </p:cNvPr>
          <p:cNvSpPr/>
          <p:nvPr/>
        </p:nvSpPr>
        <p:spPr>
          <a:xfrm>
            <a:off x="7647223" y="3110038"/>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96;p37">
            <a:extLst>
              <a:ext uri="{FF2B5EF4-FFF2-40B4-BE49-F238E27FC236}">
                <a16:creationId xmlns:a16="http://schemas.microsoft.com/office/drawing/2014/main" id="{1D1270CD-89B5-470D-965B-0845A999C4BE}"/>
              </a:ext>
            </a:extLst>
          </p:cNvPr>
          <p:cNvSpPr/>
          <p:nvPr/>
        </p:nvSpPr>
        <p:spPr>
          <a:xfrm>
            <a:off x="7566945" y="3198899"/>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97;p37">
            <a:extLst>
              <a:ext uri="{FF2B5EF4-FFF2-40B4-BE49-F238E27FC236}">
                <a16:creationId xmlns:a16="http://schemas.microsoft.com/office/drawing/2014/main" id="{6065033E-C8F3-48D9-9566-2CA70D398BD2}"/>
              </a:ext>
            </a:extLst>
          </p:cNvPr>
          <p:cNvSpPr/>
          <p:nvPr/>
        </p:nvSpPr>
        <p:spPr>
          <a:xfrm>
            <a:off x="7566945" y="3198899"/>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98;p37">
            <a:extLst>
              <a:ext uri="{FF2B5EF4-FFF2-40B4-BE49-F238E27FC236}">
                <a16:creationId xmlns:a16="http://schemas.microsoft.com/office/drawing/2014/main" id="{A7408526-45F9-4302-97BB-F1D6C07AF005}"/>
              </a:ext>
            </a:extLst>
          </p:cNvPr>
          <p:cNvSpPr/>
          <p:nvPr/>
        </p:nvSpPr>
        <p:spPr>
          <a:xfrm>
            <a:off x="7647223" y="3198899"/>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99;p37">
            <a:extLst>
              <a:ext uri="{FF2B5EF4-FFF2-40B4-BE49-F238E27FC236}">
                <a16:creationId xmlns:a16="http://schemas.microsoft.com/office/drawing/2014/main" id="{B12DC09E-6ADC-4535-9CC2-E3B67B41A1B2}"/>
              </a:ext>
            </a:extLst>
          </p:cNvPr>
          <p:cNvSpPr/>
          <p:nvPr/>
        </p:nvSpPr>
        <p:spPr>
          <a:xfrm>
            <a:off x="7647223" y="3198899"/>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00;p37">
            <a:extLst>
              <a:ext uri="{FF2B5EF4-FFF2-40B4-BE49-F238E27FC236}">
                <a16:creationId xmlns:a16="http://schemas.microsoft.com/office/drawing/2014/main" id="{BF8B1240-E08B-430D-8AE5-0C54B2A3EC95}"/>
              </a:ext>
            </a:extLst>
          </p:cNvPr>
          <p:cNvSpPr/>
          <p:nvPr/>
        </p:nvSpPr>
        <p:spPr>
          <a:xfrm>
            <a:off x="7566945" y="3287761"/>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01;p37">
            <a:extLst>
              <a:ext uri="{FF2B5EF4-FFF2-40B4-BE49-F238E27FC236}">
                <a16:creationId xmlns:a16="http://schemas.microsoft.com/office/drawing/2014/main" id="{AFA3F898-0679-488C-9A0B-C84C238FC893}"/>
              </a:ext>
            </a:extLst>
          </p:cNvPr>
          <p:cNvSpPr/>
          <p:nvPr/>
        </p:nvSpPr>
        <p:spPr>
          <a:xfrm>
            <a:off x="7566945" y="3287761"/>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02;p37">
            <a:extLst>
              <a:ext uri="{FF2B5EF4-FFF2-40B4-BE49-F238E27FC236}">
                <a16:creationId xmlns:a16="http://schemas.microsoft.com/office/drawing/2014/main" id="{78070366-DF6C-40C3-8B03-BCA41E3E066B}"/>
              </a:ext>
            </a:extLst>
          </p:cNvPr>
          <p:cNvSpPr/>
          <p:nvPr/>
        </p:nvSpPr>
        <p:spPr>
          <a:xfrm>
            <a:off x="7647223" y="3287761"/>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03;p37">
            <a:extLst>
              <a:ext uri="{FF2B5EF4-FFF2-40B4-BE49-F238E27FC236}">
                <a16:creationId xmlns:a16="http://schemas.microsoft.com/office/drawing/2014/main" id="{DB55E632-6FF0-4982-9682-9461447FB8FF}"/>
              </a:ext>
            </a:extLst>
          </p:cNvPr>
          <p:cNvSpPr/>
          <p:nvPr/>
        </p:nvSpPr>
        <p:spPr>
          <a:xfrm>
            <a:off x="7647223" y="3287761"/>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04;p37">
            <a:extLst>
              <a:ext uri="{FF2B5EF4-FFF2-40B4-BE49-F238E27FC236}">
                <a16:creationId xmlns:a16="http://schemas.microsoft.com/office/drawing/2014/main" id="{C3D420C8-EDC8-48D2-8580-EAC0C448396F}"/>
              </a:ext>
            </a:extLst>
          </p:cNvPr>
          <p:cNvSpPr/>
          <p:nvPr/>
        </p:nvSpPr>
        <p:spPr>
          <a:xfrm>
            <a:off x="7566945" y="3376606"/>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05;p37">
            <a:extLst>
              <a:ext uri="{FF2B5EF4-FFF2-40B4-BE49-F238E27FC236}">
                <a16:creationId xmlns:a16="http://schemas.microsoft.com/office/drawing/2014/main" id="{0C4C5022-4E9A-4981-A7C4-1704557BCC5E}"/>
              </a:ext>
            </a:extLst>
          </p:cNvPr>
          <p:cNvSpPr/>
          <p:nvPr/>
        </p:nvSpPr>
        <p:spPr>
          <a:xfrm>
            <a:off x="7566945" y="3376606"/>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06;p37">
            <a:extLst>
              <a:ext uri="{FF2B5EF4-FFF2-40B4-BE49-F238E27FC236}">
                <a16:creationId xmlns:a16="http://schemas.microsoft.com/office/drawing/2014/main" id="{9CDEAA1B-9678-472A-8ADA-FB2E3A79239F}"/>
              </a:ext>
            </a:extLst>
          </p:cNvPr>
          <p:cNvSpPr/>
          <p:nvPr/>
        </p:nvSpPr>
        <p:spPr>
          <a:xfrm>
            <a:off x="7647223" y="3376606"/>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07;p37">
            <a:extLst>
              <a:ext uri="{FF2B5EF4-FFF2-40B4-BE49-F238E27FC236}">
                <a16:creationId xmlns:a16="http://schemas.microsoft.com/office/drawing/2014/main" id="{99000326-E5DE-47CD-9A8B-01A6C0C17877}"/>
              </a:ext>
            </a:extLst>
          </p:cNvPr>
          <p:cNvSpPr/>
          <p:nvPr/>
        </p:nvSpPr>
        <p:spPr>
          <a:xfrm>
            <a:off x="7647223" y="3376606"/>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08;p37">
            <a:extLst>
              <a:ext uri="{FF2B5EF4-FFF2-40B4-BE49-F238E27FC236}">
                <a16:creationId xmlns:a16="http://schemas.microsoft.com/office/drawing/2014/main" id="{5B9CB06E-7E70-42DC-A0C6-CCE75C109C02}"/>
              </a:ext>
            </a:extLst>
          </p:cNvPr>
          <p:cNvSpPr/>
          <p:nvPr/>
        </p:nvSpPr>
        <p:spPr>
          <a:xfrm>
            <a:off x="7566945" y="3465467"/>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09;p37">
            <a:extLst>
              <a:ext uri="{FF2B5EF4-FFF2-40B4-BE49-F238E27FC236}">
                <a16:creationId xmlns:a16="http://schemas.microsoft.com/office/drawing/2014/main" id="{6FB2090E-09BA-4F91-AC8B-BAA2EE5769A4}"/>
              </a:ext>
            </a:extLst>
          </p:cNvPr>
          <p:cNvSpPr/>
          <p:nvPr/>
        </p:nvSpPr>
        <p:spPr>
          <a:xfrm>
            <a:off x="7566945" y="3465467"/>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10;p37">
            <a:extLst>
              <a:ext uri="{FF2B5EF4-FFF2-40B4-BE49-F238E27FC236}">
                <a16:creationId xmlns:a16="http://schemas.microsoft.com/office/drawing/2014/main" id="{356C864E-8863-47F8-B340-0EE3B39E4F0B}"/>
              </a:ext>
            </a:extLst>
          </p:cNvPr>
          <p:cNvSpPr/>
          <p:nvPr/>
        </p:nvSpPr>
        <p:spPr>
          <a:xfrm>
            <a:off x="7647223" y="3465467"/>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11;p37">
            <a:extLst>
              <a:ext uri="{FF2B5EF4-FFF2-40B4-BE49-F238E27FC236}">
                <a16:creationId xmlns:a16="http://schemas.microsoft.com/office/drawing/2014/main" id="{C1036748-A93A-458A-BC62-99410192EBAE}"/>
              </a:ext>
            </a:extLst>
          </p:cNvPr>
          <p:cNvSpPr/>
          <p:nvPr/>
        </p:nvSpPr>
        <p:spPr>
          <a:xfrm>
            <a:off x="7647223" y="3465467"/>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12;p37">
            <a:extLst>
              <a:ext uri="{FF2B5EF4-FFF2-40B4-BE49-F238E27FC236}">
                <a16:creationId xmlns:a16="http://schemas.microsoft.com/office/drawing/2014/main" id="{362D7284-AC9F-4DE3-A8FB-DA91C99D8EDC}"/>
              </a:ext>
            </a:extLst>
          </p:cNvPr>
          <p:cNvSpPr/>
          <p:nvPr/>
        </p:nvSpPr>
        <p:spPr>
          <a:xfrm>
            <a:off x="7142375" y="3021192"/>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13;p37">
            <a:extLst>
              <a:ext uri="{FF2B5EF4-FFF2-40B4-BE49-F238E27FC236}">
                <a16:creationId xmlns:a16="http://schemas.microsoft.com/office/drawing/2014/main" id="{831D46FD-D98A-435E-BC72-1132136BDC7F}"/>
              </a:ext>
            </a:extLst>
          </p:cNvPr>
          <p:cNvSpPr/>
          <p:nvPr/>
        </p:nvSpPr>
        <p:spPr>
          <a:xfrm>
            <a:off x="7142375" y="3021192"/>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14;p37">
            <a:extLst>
              <a:ext uri="{FF2B5EF4-FFF2-40B4-BE49-F238E27FC236}">
                <a16:creationId xmlns:a16="http://schemas.microsoft.com/office/drawing/2014/main" id="{E6E5F753-EB77-43DA-8697-FD171FCADA53}"/>
              </a:ext>
            </a:extLst>
          </p:cNvPr>
          <p:cNvSpPr/>
          <p:nvPr/>
        </p:nvSpPr>
        <p:spPr>
          <a:xfrm>
            <a:off x="7222621" y="3021192"/>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15;p37">
            <a:extLst>
              <a:ext uri="{FF2B5EF4-FFF2-40B4-BE49-F238E27FC236}">
                <a16:creationId xmlns:a16="http://schemas.microsoft.com/office/drawing/2014/main" id="{38A9AAF8-CDA9-4892-8CB5-D9CE6B835F38}"/>
              </a:ext>
            </a:extLst>
          </p:cNvPr>
          <p:cNvSpPr/>
          <p:nvPr/>
        </p:nvSpPr>
        <p:spPr>
          <a:xfrm>
            <a:off x="7222621" y="3021192"/>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16;p37">
            <a:extLst>
              <a:ext uri="{FF2B5EF4-FFF2-40B4-BE49-F238E27FC236}">
                <a16:creationId xmlns:a16="http://schemas.microsoft.com/office/drawing/2014/main" id="{B14DF371-095C-45AA-B0A7-D493E1467083}"/>
              </a:ext>
            </a:extLst>
          </p:cNvPr>
          <p:cNvSpPr/>
          <p:nvPr/>
        </p:nvSpPr>
        <p:spPr>
          <a:xfrm>
            <a:off x="7142375" y="3110038"/>
            <a:ext cx="46405" cy="46421"/>
          </a:xfrm>
          <a:custGeom>
            <a:avLst/>
            <a:gdLst/>
            <a:ahLst/>
            <a:cxnLst/>
            <a:rect l="l" t="t" r="r" b="b"/>
            <a:pathLst>
              <a:path w="2833" h="2834" extrusionOk="0">
                <a:moveTo>
                  <a:pt x="0" y="1"/>
                </a:moveTo>
                <a:lnTo>
                  <a:pt x="0" y="2833"/>
                </a:lnTo>
                <a:lnTo>
                  <a:pt x="2833" y="283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17;p37">
            <a:extLst>
              <a:ext uri="{FF2B5EF4-FFF2-40B4-BE49-F238E27FC236}">
                <a16:creationId xmlns:a16="http://schemas.microsoft.com/office/drawing/2014/main" id="{5AA0C249-607A-4549-8971-143B10C7AC0E}"/>
              </a:ext>
            </a:extLst>
          </p:cNvPr>
          <p:cNvSpPr/>
          <p:nvPr/>
        </p:nvSpPr>
        <p:spPr>
          <a:xfrm>
            <a:off x="7142375" y="3110038"/>
            <a:ext cx="46405" cy="46421"/>
          </a:xfrm>
          <a:custGeom>
            <a:avLst/>
            <a:gdLst/>
            <a:ahLst/>
            <a:cxnLst/>
            <a:rect l="l" t="t" r="r" b="b"/>
            <a:pathLst>
              <a:path w="2833" h="2834" extrusionOk="0">
                <a:moveTo>
                  <a:pt x="0"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18;p37">
            <a:extLst>
              <a:ext uri="{FF2B5EF4-FFF2-40B4-BE49-F238E27FC236}">
                <a16:creationId xmlns:a16="http://schemas.microsoft.com/office/drawing/2014/main" id="{82CCA25C-1F8C-4791-8470-D9B1AE9ADE2F}"/>
              </a:ext>
            </a:extLst>
          </p:cNvPr>
          <p:cNvSpPr/>
          <p:nvPr/>
        </p:nvSpPr>
        <p:spPr>
          <a:xfrm>
            <a:off x="7222621" y="3110038"/>
            <a:ext cx="46437" cy="46421"/>
          </a:xfrm>
          <a:custGeom>
            <a:avLst/>
            <a:gdLst/>
            <a:ahLst/>
            <a:cxnLst/>
            <a:rect l="l" t="t" r="r" b="b"/>
            <a:pathLst>
              <a:path w="2835" h="2834" extrusionOk="0">
                <a:moveTo>
                  <a:pt x="1" y="1"/>
                </a:moveTo>
                <a:lnTo>
                  <a:pt x="1" y="2833"/>
                </a:lnTo>
                <a:lnTo>
                  <a:pt x="2835"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19;p37">
            <a:extLst>
              <a:ext uri="{FF2B5EF4-FFF2-40B4-BE49-F238E27FC236}">
                <a16:creationId xmlns:a16="http://schemas.microsoft.com/office/drawing/2014/main" id="{72CC2A52-76E3-4425-BCCD-4641173F7EE6}"/>
              </a:ext>
            </a:extLst>
          </p:cNvPr>
          <p:cNvSpPr/>
          <p:nvPr/>
        </p:nvSpPr>
        <p:spPr>
          <a:xfrm>
            <a:off x="7222621" y="3110038"/>
            <a:ext cx="46437" cy="46421"/>
          </a:xfrm>
          <a:custGeom>
            <a:avLst/>
            <a:gdLst/>
            <a:ahLst/>
            <a:cxnLst/>
            <a:rect l="l" t="t" r="r" b="b"/>
            <a:pathLst>
              <a:path w="2835" h="2834" extrusionOk="0">
                <a:moveTo>
                  <a:pt x="1" y="1"/>
                </a:moveTo>
                <a:lnTo>
                  <a:pt x="2835" y="2833"/>
                </a:lnTo>
                <a:lnTo>
                  <a:pt x="28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20;p37">
            <a:extLst>
              <a:ext uri="{FF2B5EF4-FFF2-40B4-BE49-F238E27FC236}">
                <a16:creationId xmlns:a16="http://schemas.microsoft.com/office/drawing/2014/main" id="{C2DD521B-CBD0-4F99-BDC5-7E66A0C02347}"/>
              </a:ext>
            </a:extLst>
          </p:cNvPr>
          <p:cNvSpPr/>
          <p:nvPr/>
        </p:nvSpPr>
        <p:spPr>
          <a:xfrm>
            <a:off x="7142375" y="3198899"/>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21;p37">
            <a:extLst>
              <a:ext uri="{FF2B5EF4-FFF2-40B4-BE49-F238E27FC236}">
                <a16:creationId xmlns:a16="http://schemas.microsoft.com/office/drawing/2014/main" id="{71D27F97-65FA-4462-BAC4-E89145C632EA}"/>
              </a:ext>
            </a:extLst>
          </p:cNvPr>
          <p:cNvSpPr/>
          <p:nvPr/>
        </p:nvSpPr>
        <p:spPr>
          <a:xfrm>
            <a:off x="7142375" y="3198899"/>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22;p37">
            <a:extLst>
              <a:ext uri="{FF2B5EF4-FFF2-40B4-BE49-F238E27FC236}">
                <a16:creationId xmlns:a16="http://schemas.microsoft.com/office/drawing/2014/main" id="{6F765DB2-B44B-4CCF-820B-D044DA12399D}"/>
              </a:ext>
            </a:extLst>
          </p:cNvPr>
          <p:cNvSpPr/>
          <p:nvPr/>
        </p:nvSpPr>
        <p:spPr>
          <a:xfrm>
            <a:off x="7222621" y="3198899"/>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23;p37">
            <a:extLst>
              <a:ext uri="{FF2B5EF4-FFF2-40B4-BE49-F238E27FC236}">
                <a16:creationId xmlns:a16="http://schemas.microsoft.com/office/drawing/2014/main" id="{5AAE362A-C5CE-48CF-A770-E1D307411861}"/>
              </a:ext>
            </a:extLst>
          </p:cNvPr>
          <p:cNvSpPr/>
          <p:nvPr/>
        </p:nvSpPr>
        <p:spPr>
          <a:xfrm>
            <a:off x="7222621" y="3198899"/>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24;p37">
            <a:extLst>
              <a:ext uri="{FF2B5EF4-FFF2-40B4-BE49-F238E27FC236}">
                <a16:creationId xmlns:a16="http://schemas.microsoft.com/office/drawing/2014/main" id="{4EB5A16D-7CF8-4557-983B-7E24D5CD70F1}"/>
              </a:ext>
            </a:extLst>
          </p:cNvPr>
          <p:cNvSpPr/>
          <p:nvPr/>
        </p:nvSpPr>
        <p:spPr>
          <a:xfrm>
            <a:off x="7142375" y="3287761"/>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25;p37">
            <a:extLst>
              <a:ext uri="{FF2B5EF4-FFF2-40B4-BE49-F238E27FC236}">
                <a16:creationId xmlns:a16="http://schemas.microsoft.com/office/drawing/2014/main" id="{14ACA485-CFC1-4E8C-8858-0AD2AA1FFCEA}"/>
              </a:ext>
            </a:extLst>
          </p:cNvPr>
          <p:cNvSpPr/>
          <p:nvPr/>
        </p:nvSpPr>
        <p:spPr>
          <a:xfrm>
            <a:off x="7142375" y="3287761"/>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26;p37">
            <a:extLst>
              <a:ext uri="{FF2B5EF4-FFF2-40B4-BE49-F238E27FC236}">
                <a16:creationId xmlns:a16="http://schemas.microsoft.com/office/drawing/2014/main" id="{A43A773B-1064-4A82-86D7-61F970837E97}"/>
              </a:ext>
            </a:extLst>
          </p:cNvPr>
          <p:cNvSpPr/>
          <p:nvPr/>
        </p:nvSpPr>
        <p:spPr>
          <a:xfrm>
            <a:off x="7222621" y="3287761"/>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27;p37">
            <a:extLst>
              <a:ext uri="{FF2B5EF4-FFF2-40B4-BE49-F238E27FC236}">
                <a16:creationId xmlns:a16="http://schemas.microsoft.com/office/drawing/2014/main" id="{AD881F91-E7AB-46DD-95AF-2F0A0F888E4A}"/>
              </a:ext>
            </a:extLst>
          </p:cNvPr>
          <p:cNvSpPr/>
          <p:nvPr/>
        </p:nvSpPr>
        <p:spPr>
          <a:xfrm>
            <a:off x="7222621" y="3287761"/>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28;p37">
            <a:extLst>
              <a:ext uri="{FF2B5EF4-FFF2-40B4-BE49-F238E27FC236}">
                <a16:creationId xmlns:a16="http://schemas.microsoft.com/office/drawing/2014/main" id="{5D20F79E-63A4-4FC8-BDEE-590A403C528F}"/>
              </a:ext>
            </a:extLst>
          </p:cNvPr>
          <p:cNvSpPr/>
          <p:nvPr/>
        </p:nvSpPr>
        <p:spPr>
          <a:xfrm>
            <a:off x="7142375" y="3376606"/>
            <a:ext cx="46405" cy="46421"/>
          </a:xfrm>
          <a:custGeom>
            <a:avLst/>
            <a:gdLst/>
            <a:ahLst/>
            <a:cxnLst/>
            <a:rect l="l" t="t" r="r" b="b"/>
            <a:pathLst>
              <a:path w="2833" h="2834" extrusionOk="0">
                <a:moveTo>
                  <a:pt x="0" y="1"/>
                </a:moveTo>
                <a:lnTo>
                  <a:pt x="0" y="2833"/>
                </a:lnTo>
                <a:lnTo>
                  <a:pt x="2833" y="283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29;p37">
            <a:extLst>
              <a:ext uri="{FF2B5EF4-FFF2-40B4-BE49-F238E27FC236}">
                <a16:creationId xmlns:a16="http://schemas.microsoft.com/office/drawing/2014/main" id="{B154488E-0D37-4335-8847-DFE20450D0DB}"/>
              </a:ext>
            </a:extLst>
          </p:cNvPr>
          <p:cNvSpPr/>
          <p:nvPr/>
        </p:nvSpPr>
        <p:spPr>
          <a:xfrm>
            <a:off x="7142375" y="3376606"/>
            <a:ext cx="46405" cy="46421"/>
          </a:xfrm>
          <a:custGeom>
            <a:avLst/>
            <a:gdLst/>
            <a:ahLst/>
            <a:cxnLst/>
            <a:rect l="l" t="t" r="r" b="b"/>
            <a:pathLst>
              <a:path w="2833" h="2834" extrusionOk="0">
                <a:moveTo>
                  <a:pt x="0"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30;p37">
            <a:extLst>
              <a:ext uri="{FF2B5EF4-FFF2-40B4-BE49-F238E27FC236}">
                <a16:creationId xmlns:a16="http://schemas.microsoft.com/office/drawing/2014/main" id="{CE0FA3FB-E621-4B2F-B49F-BF8953993081}"/>
              </a:ext>
            </a:extLst>
          </p:cNvPr>
          <p:cNvSpPr/>
          <p:nvPr/>
        </p:nvSpPr>
        <p:spPr>
          <a:xfrm>
            <a:off x="7222621" y="3376606"/>
            <a:ext cx="46437" cy="46421"/>
          </a:xfrm>
          <a:custGeom>
            <a:avLst/>
            <a:gdLst/>
            <a:ahLst/>
            <a:cxnLst/>
            <a:rect l="l" t="t" r="r" b="b"/>
            <a:pathLst>
              <a:path w="2835" h="2834" extrusionOk="0">
                <a:moveTo>
                  <a:pt x="1" y="1"/>
                </a:moveTo>
                <a:lnTo>
                  <a:pt x="1" y="2833"/>
                </a:lnTo>
                <a:lnTo>
                  <a:pt x="2835"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31;p37">
            <a:extLst>
              <a:ext uri="{FF2B5EF4-FFF2-40B4-BE49-F238E27FC236}">
                <a16:creationId xmlns:a16="http://schemas.microsoft.com/office/drawing/2014/main" id="{34FB2F9C-6DF9-452A-A5E6-6FFB402C7AC5}"/>
              </a:ext>
            </a:extLst>
          </p:cNvPr>
          <p:cNvSpPr/>
          <p:nvPr/>
        </p:nvSpPr>
        <p:spPr>
          <a:xfrm>
            <a:off x="7222621" y="3376606"/>
            <a:ext cx="46437" cy="46421"/>
          </a:xfrm>
          <a:custGeom>
            <a:avLst/>
            <a:gdLst/>
            <a:ahLst/>
            <a:cxnLst/>
            <a:rect l="l" t="t" r="r" b="b"/>
            <a:pathLst>
              <a:path w="2835" h="2834" extrusionOk="0">
                <a:moveTo>
                  <a:pt x="1" y="1"/>
                </a:moveTo>
                <a:lnTo>
                  <a:pt x="2835" y="2833"/>
                </a:lnTo>
                <a:lnTo>
                  <a:pt x="28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32;p37">
            <a:extLst>
              <a:ext uri="{FF2B5EF4-FFF2-40B4-BE49-F238E27FC236}">
                <a16:creationId xmlns:a16="http://schemas.microsoft.com/office/drawing/2014/main" id="{0ED8E156-699C-41DF-9162-2B99FB75651E}"/>
              </a:ext>
            </a:extLst>
          </p:cNvPr>
          <p:cNvSpPr/>
          <p:nvPr/>
        </p:nvSpPr>
        <p:spPr>
          <a:xfrm>
            <a:off x="7142375" y="3465467"/>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33;p37">
            <a:extLst>
              <a:ext uri="{FF2B5EF4-FFF2-40B4-BE49-F238E27FC236}">
                <a16:creationId xmlns:a16="http://schemas.microsoft.com/office/drawing/2014/main" id="{22EE24A4-46E8-4ACC-8258-3BDFBAA2F078}"/>
              </a:ext>
            </a:extLst>
          </p:cNvPr>
          <p:cNvSpPr/>
          <p:nvPr/>
        </p:nvSpPr>
        <p:spPr>
          <a:xfrm>
            <a:off x="7142375" y="3465467"/>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34;p37">
            <a:extLst>
              <a:ext uri="{FF2B5EF4-FFF2-40B4-BE49-F238E27FC236}">
                <a16:creationId xmlns:a16="http://schemas.microsoft.com/office/drawing/2014/main" id="{22F19D1C-98F8-4813-8FD1-9CD10147B6AA}"/>
              </a:ext>
            </a:extLst>
          </p:cNvPr>
          <p:cNvSpPr/>
          <p:nvPr/>
        </p:nvSpPr>
        <p:spPr>
          <a:xfrm>
            <a:off x="7222621" y="3465467"/>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35;p37">
            <a:extLst>
              <a:ext uri="{FF2B5EF4-FFF2-40B4-BE49-F238E27FC236}">
                <a16:creationId xmlns:a16="http://schemas.microsoft.com/office/drawing/2014/main" id="{963B5EAA-EDA8-433F-B20A-B9704704B393}"/>
              </a:ext>
            </a:extLst>
          </p:cNvPr>
          <p:cNvSpPr/>
          <p:nvPr/>
        </p:nvSpPr>
        <p:spPr>
          <a:xfrm>
            <a:off x="7222621" y="3465467"/>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36;p37">
            <a:extLst>
              <a:ext uri="{FF2B5EF4-FFF2-40B4-BE49-F238E27FC236}">
                <a16:creationId xmlns:a16="http://schemas.microsoft.com/office/drawing/2014/main" id="{EBBC4528-FC95-41B4-9DA4-7A2020162D2A}"/>
              </a:ext>
            </a:extLst>
          </p:cNvPr>
          <p:cNvSpPr/>
          <p:nvPr/>
        </p:nvSpPr>
        <p:spPr>
          <a:xfrm>
            <a:off x="7345340" y="3034526"/>
            <a:ext cx="53874" cy="53841"/>
          </a:xfrm>
          <a:custGeom>
            <a:avLst/>
            <a:gdLst/>
            <a:ahLst/>
            <a:cxnLst/>
            <a:rect l="l" t="t" r="r" b="b"/>
            <a:pathLst>
              <a:path w="3289" h="3287" extrusionOk="0">
                <a:moveTo>
                  <a:pt x="1" y="0"/>
                </a:moveTo>
                <a:lnTo>
                  <a:pt x="1" y="3286"/>
                </a:lnTo>
                <a:lnTo>
                  <a:pt x="3288" y="328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37;p37">
            <a:extLst>
              <a:ext uri="{FF2B5EF4-FFF2-40B4-BE49-F238E27FC236}">
                <a16:creationId xmlns:a16="http://schemas.microsoft.com/office/drawing/2014/main" id="{FB78B38B-6CD2-468A-A936-C678FF17CF72}"/>
              </a:ext>
            </a:extLst>
          </p:cNvPr>
          <p:cNvSpPr/>
          <p:nvPr/>
        </p:nvSpPr>
        <p:spPr>
          <a:xfrm>
            <a:off x="7345340" y="3034526"/>
            <a:ext cx="53874" cy="53841"/>
          </a:xfrm>
          <a:custGeom>
            <a:avLst/>
            <a:gdLst/>
            <a:ahLst/>
            <a:cxnLst/>
            <a:rect l="l" t="t" r="r" b="b"/>
            <a:pathLst>
              <a:path w="3289" h="3287" extrusionOk="0">
                <a:moveTo>
                  <a:pt x="1"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38;p37">
            <a:extLst>
              <a:ext uri="{FF2B5EF4-FFF2-40B4-BE49-F238E27FC236}">
                <a16:creationId xmlns:a16="http://schemas.microsoft.com/office/drawing/2014/main" id="{103BBE53-15A7-4CCC-B1F2-B404E855CEE8}"/>
              </a:ext>
            </a:extLst>
          </p:cNvPr>
          <p:cNvSpPr/>
          <p:nvPr/>
        </p:nvSpPr>
        <p:spPr>
          <a:xfrm>
            <a:off x="7438477" y="3034526"/>
            <a:ext cx="53874" cy="53841"/>
          </a:xfrm>
          <a:custGeom>
            <a:avLst/>
            <a:gdLst/>
            <a:ahLst/>
            <a:cxnLst/>
            <a:rect l="l" t="t" r="r" b="b"/>
            <a:pathLst>
              <a:path w="3289" h="3287" extrusionOk="0">
                <a:moveTo>
                  <a:pt x="0" y="0"/>
                </a:moveTo>
                <a:lnTo>
                  <a:pt x="0" y="3286"/>
                </a:lnTo>
                <a:lnTo>
                  <a:pt x="3288" y="32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39;p37">
            <a:extLst>
              <a:ext uri="{FF2B5EF4-FFF2-40B4-BE49-F238E27FC236}">
                <a16:creationId xmlns:a16="http://schemas.microsoft.com/office/drawing/2014/main" id="{1E4FEB7E-CE41-4B7B-8C9E-BE176CF668C7}"/>
              </a:ext>
            </a:extLst>
          </p:cNvPr>
          <p:cNvSpPr/>
          <p:nvPr/>
        </p:nvSpPr>
        <p:spPr>
          <a:xfrm>
            <a:off x="7438477" y="3034526"/>
            <a:ext cx="53874" cy="53841"/>
          </a:xfrm>
          <a:custGeom>
            <a:avLst/>
            <a:gdLst/>
            <a:ahLst/>
            <a:cxnLst/>
            <a:rect l="l" t="t" r="r" b="b"/>
            <a:pathLst>
              <a:path w="3289" h="3287" extrusionOk="0">
                <a:moveTo>
                  <a:pt x="0"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40;p37">
            <a:extLst>
              <a:ext uri="{FF2B5EF4-FFF2-40B4-BE49-F238E27FC236}">
                <a16:creationId xmlns:a16="http://schemas.microsoft.com/office/drawing/2014/main" id="{0E8CBC91-D8F9-47CA-AC4E-781AD8D3F8EE}"/>
              </a:ext>
            </a:extLst>
          </p:cNvPr>
          <p:cNvSpPr/>
          <p:nvPr/>
        </p:nvSpPr>
        <p:spPr>
          <a:xfrm>
            <a:off x="7345340" y="3124501"/>
            <a:ext cx="53874" cy="53857"/>
          </a:xfrm>
          <a:custGeom>
            <a:avLst/>
            <a:gdLst/>
            <a:ahLst/>
            <a:cxnLst/>
            <a:rect l="l" t="t" r="r" b="b"/>
            <a:pathLst>
              <a:path w="3289" h="3288" extrusionOk="0">
                <a:moveTo>
                  <a:pt x="1" y="0"/>
                </a:moveTo>
                <a:lnTo>
                  <a:pt x="1" y="3288"/>
                </a:lnTo>
                <a:lnTo>
                  <a:pt x="3288" y="328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41;p37">
            <a:extLst>
              <a:ext uri="{FF2B5EF4-FFF2-40B4-BE49-F238E27FC236}">
                <a16:creationId xmlns:a16="http://schemas.microsoft.com/office/drawing/2014/main" id="{5F1CC82F-3E63-498D-BC3F-3693B1181179}"/>
              </a:ext>
            </a:extLst>
          </p:cNvPr>
          <p:cNvSpPr/>
          <p:nvPr/>
        </p:nvSpPr>
        <p:spPr>
          <a:xfrm>
            <a:off x="7345340" y="3124501"/>
            <a:ext cx="53874" cy="53857"/>
          </a:xfrm>
          <a:custGeom>
            <a:avLst/>
            <a:gdLst/>
            <a:ahLst/>
            <a:cxnLst/>
            <a:rect l="l" t="t" r="r" b="b"/>
            <a:pathLst>
              <a:path w="3289" h="3288" extrusionOk="0">
                <a:moveTo>
                  <a:pt x="1"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42;p37">
            <a:extLst>
              <a:ext uri="{FF2B5EF4-FFF2-40B4-BE49-F238E27FC236}">
                <a16:creationId xmlns:a16="http://schemas.microsoft.com/office/drawing/2014/main" id="{DC490337-EA9F-49A6-A2E0-25FE4034EF58}"/>
              </a:ext>
            </a:extLst>
          </p:cNvPr>
          <p:cNvSpPr/>
          <p:nvPr/>
        </p:nvSpPr>
        <p:spPr>
          <a:xfrm>
            <a:off x="7438477" y="3124501"/>
            <a:ext cx="53874" cy="53857"/>
          </a:xfrm>
          <a:custGeom>
            <a:avLst/>
            <a:gdLst/>
            <a:ahLst/>
            <a:cxnLst/>
            <a:rect l="l" t="t" r="r" b="b"/>
            <a:pathLst>
              <a:path w="3289" h="3288" extrusionOk="0">
                <a:moveTo>
                  <a:pt x="0" y="0"/>
                </a:moveTo>
                <a:lnTo>
                  <a:pt x="0" y="3288"/>
                </a:lnTo>
                <a:lnTo>
                  <a:pt x="3288" y="328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43;p37">
            <a:extLst>
              <a:ext uri="{FF2B5EF4-FFF2-40B4-BE49-F238E27FC236}">
                <a16:creationId xmlns:a16="http://schemas.microsoft.com/office/drawing/2014/main" id="{040083A2-53A8-4EC5-9087-3A006306C010}"/>
              </a:ext>
            </a:extLst>
          </p:cNvPr>
          <p:cNvSpPr/>
          <p:nvPr/>
        </p:nvSpPr>
        <p:spPr>
          <a:xfrm>
            <a:off x="7438477" y="3124501"/>
            <a:ext cx="53874" cy="53857"/>
          </a:xfrm>
          <a:custGeom>
            <a:avLst/>
            <a:gdLst/>
            <a:ahLst/>
            <a:cxnLst/>
            <a:rect l="l" t="t" r="r" b="b"/>
            <a:pathLst>
              <a:path w="3289" h="3288" extrusionOk="0">
                <a:moveTo>
                  <a:pt x="0"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44;p37">
            <a:extLst>
              <a:ext uri="{FF2B5EF4-FFF2-40B4-BE49-F238E27FC236}">
                <a16:creationId xmlns:a16="http://schemas.microsoft.com/office/drawing/2014/main" id="{C4615E1A-A8DD-4E31-9F7F-FF7CAB0C0B44}"/>
              </a:ext>
            </a:extLst>
          </p:cNvPr>
          <p:cNvSpPr/>
          <p:nvPr/>
        </p:nvSpPr>
        <p:spPr>
          <a:xfrm>
            <a:off x="7345340" y="3214460"/>
            <a:ext cx="53874" cy="53874"/>
          </a:xfrm>
          <a:custGeom>
            <a:avLst/>
            <a:gdLst/>
            <a:ahLst/>
            <a:cxnLst/>
            <a:rect l="l" t="t" r="r" b="b"/>
            <a:pathLst>
              <a:path w="3289" h="3289" extrusionOk="0">
                <a:moveTo>
                  <a:pt x="1" y="1"/>
                </a:moveTo>
                <a:lnTo>
                  <a:pt x="1" y="3289"/>
                </a:lnTo>
                <a:lnTo>
                  <a:pt x="3288" y="32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45;p37">
            <a:extLst>
              <a:ext uri="{FF2B5EF4-FFF2-40B4-BE49-F238E27FC236}">
                <a16:creationId xmlns:a16="http://schemas.microsoft.com/office/drawing/2014/main" id="{3231F10A-20C0-429D-BC48-BDB40E8189EA}"/>
              </a:ext>
            </a:extLst>
          </p:cNvPr>
          <p:cNvSpPr/>
          <p:nvPr/>
        </p:nvSpPr>
        <p:spPr>
          <a:xfrm>
            <a:off x="7345340" y="3214460"/>
            <a:ext cx="53874" cy="53874"/>
          </a:xfrm>
          <a:custGeom>
            <a:avLst/>
            <a:gdLst/>
            <a:ahLst/>
            <a:cxnLst/>
            <a:rect l="l" t="t" r="r" b="b"/>
            <a:pathLst>
              <a:path w="3289" h="3289" extrusionOk="0">
                <a:moveTo>
                  <a:pt x="1"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46;p37">
            <a:extLst>
              <a:ext uri="{FF2B5EF4-FFF2-40B4-BE49-F238E27FC236}">
                <a16:creationId xmlns:a16="http://schemas.microsoft.com/office/drawing/2014/main" id="{959D8A56-71DF-42F8-9C2B-BB5828E5EB92}"/>
              </a:ext>
            </a:extLst>
          </p:cNvPr>
          <p:cNvSpPr/>
          <p:nvPr/>
        </p:nvSpPr>
        <p:spPr>
          <a:xfrm>
            <a:off x="7438477" y="3214460"/>
            <a:ext cx="53874" cy="53874"/>
          </a:xfrm>
          <a:custGeom>
            <a:avLst/>
            <a:gdLst/>
            <a:ahLst/>
            <a:cxnLst/>
            <a:rect l="l" t="t" r="r" b="b"/>
            <a:pathLst>
              <a:path w="3289" h="3289" extrusionOk="0">
                <a:moveTo>
                  <a:pt x="0" y="1"/>
                </a:moveTo>
                <a:lnTo>
                  <a:pt x="0" y="3289"/>
                </a:lnTo>
                <a:lnTo>
                  <a:pt x="3288" y="328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47;p37">
            <a:extLst>
              <a:ext uri="{FF2B5EF4-FFF2-40B4-BE49-F238E27FC236}">
                <a16:creationId xmlns:a16="http://schemas.microsoft.com/office/drawing/2014/main" id="{8717B903-DA01-430A-8CDA-C756C9531BB3}"/>
              </a:ext>
            </a:extLst>
          </p:cNvPr>
          <p:cNvSpPr/>
          <p:nvPr/>
        </p:nvSpPr>
        <p:spPr>
          <a:xfrm>
            <a:off x="7438477" y="3214460"/>
            <a:ext cx="53874" cy="53874"/>
          </a:xfrm>
          <a:custGeom>
            <a:avLst/>
            <a:gdLst/>
            <a:ahLst/>
            <a:cxnLst/>
            <a:rect l="l" t="t" r="r" b="b"/>
            <a:pathLst>
              <a:path w="3289" h="3289" extrusionOk="0">
                <a:moveTo>
                  <a:pt x="0"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48;p37">
            <a:extLst>
              <a:ext uri="{FF2B5EF4-FFF2-40B4-BE49-F238E27FC236}">
                <a16:creationId xmlns:a16="http://schemas.microsoft.com/office/drawing/2014/main" id="{C3923B74-77BA-487D-9695-3687EC7E6C53}"/>
              </a:ext>
            </a:extLst>
          </p:cNvPr>
          <p:cNvSpPr/>
          <p:nvPr/>
        </p:nvSpPr>
        <p:spPr>
          <a:xfrm>
            <a:off x="7345340" y="3304468"/>
            <a:ext cx="53874" cy="53841"/>
          </a:xfrm>
          <a:custGeom>
            <a:avLst/>
            <a:gdLst/>
            <a:ahLst/>
            <a:cxnLst/>
            <a:rect l="l" t="t" r="r" b="b"/>
            <a:pathLst>
              <a:path w="3289" h="3287" extrusionOk="0">
                <a:moveTo>
                  <a:pt x="1" y="0"/>
                </a:moveTo>
                <a:lnTo>
                  <a:pt x="1" y="3287"/>
                </a:lnTo>
                <a:lnTo>
                  <a:pt x="3288" y="328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49;p37">
            <a:extLst>
              <a:ext uri="{FF2B5EF4-FFF2-40B4-BE49-F238E27FC236}">
                <a16:creationId xmlns:a16="http://schemas.microsoft.com/office/drawing/2014/main" id="{000D1E6C-EC62-4BEC-8F70-F1C6544AE10A}"/>
              </a:ext>
            </a:extLst>
          </p:cNvPr>
          <p:cNvSpPr/>
          <p:nvPr/>
        </p:nvSpPr>
        <p:spPr>
          <a:xfrm>
            <a:off x="7345340" y="3304468"/>
            <a:ext cx="53874" cy="53841"/>
          </a:xfrm>
          <a:custGeom>
            <a:avLst/>
            <a:gdLst/>
            <a:ahLst/>
            <a:cxnLst/>
            <a:rect l="l" t="t" r="r" b="b"/>
            <a:pathLst>
              <a:path w="3289" h="3287" extrusionOk="0">
                <a:moveTo>
                  <a:pt x="1" y="0"/>
                </a:moveTo>
                <a:lnTo>
                  <a:pt x="3288" y="3287"/>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50;p37">
            <a:extLst>
              <a:ext uri="{FF2B5EF4-FFF2-40B4-BE49-F238E27FC236}">
                <a16:creationId xmlns:a16="http://schemas.microsoft.com/office/drawing/2014/main" id="{656DE02D-732D-49F5-8017-FA29A58DF38C}"/>
              </a:ext>
            </a:extLst>
          </p:cNvPr>
          <p:cNvSpPr/>
          <p:nvPr/>
        </p:nvSpPr>
        <p:spPr>
          <a:xfrm>
            <a:off x="7438477" y="3304468"/>
            <a:ext cx="53874" cy="53841"/>
          </a:xfrm>
          <a:custGeom>
            <a:avLst/>
            <a:gdLst/>
            <a:ahLst/>
            <a:cxnLst/>
            <a:rect l="l" t="t" r="r" b="b"/>
            <a:pathLst>
              <a:path w="3289" h="3287" extrusionOk="0">
                <a:moveTo>
                  <a:pt x="0" y="0"/>
                </a:moveTo>
                <a:lnTo>
                  <a:pt x="0" y="3287"/>
                </a:lnTo>
                <a:lnTo>
                  <a:pt x="3288" y="328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51;p37">
            <a:extLst>
              <a:ext uri="{FF2B5EF4-FFF2-40B4-BE49-F238E27FC236}">
                <a16:creationId xmlns:a16="http://schemas.microsoft.com/office/drawing/2014/main" id="{722CBB4F-4C81-4A15-BC68-9AFEE5ECC6F3}"/>
              </a:ext>
            </a:extLst>
          </p:cNvPr>
          <p:cNvSpPr/>
          <p:nvPr/>
        </p:nvSpPr>
        <p:spPr>
          <a:xfrm>
            <a:off x="7438477" y="3304468"/>
            <a:ext cx="53874" cy="53841"/>
          </a:xfrm>
          <a:custGeom>
            <a:avLst/>
            <a:gdLst/>
            <a:ahLst/>
            <a:cxnLst/>
            <a:rect l="l" t="t" r="r" b="b"/>
            <a:pathLst>
              <a:path w="3289" h="3287" extrusionOk="0">
                <a:moveTo>
                  <a:pt x="0" y="0"/>
                </a:moveTo>
                <a:lnTo>
                  <a:pt x="3288" y="3287"/>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52;p37">
            <a:extLst>
              <a:ext uri="{FF2B5EF4-FFF2-40B4-BE49-F238E27FC236}">
                <a16:creationId xmlns:a16="http://schemas.microsoft.com/office/drawing/2014/main" id="{60144B15-2957-4A54-AF9A-A72210855112}"/>
              </a:ext>
            </a:extLst>
          </p:cNvPr>
          <p:cNvSpPr/>
          <p:nvPr/>
        </p:nvSpPr>
        <p:spPr>
          <a:xfrm>
            <a:off x="7345340" y="3394443"/>
            <a:ext cx="53874" cy="53857"/>
          </a:xfrm>
          <a:custGeom>
            <a:avLst/>
            <a:gdLst/>
            <a:ahLst/>
            <a:cxnLst/>
            <a:rect l="l" t="t" r="r" b="b"/>
            <a:pathLst>
              <a:path w="3289" h="3288" extrusionOk="0">
                <a:moveTo>
                  <a:pt x="1" y="0"/>
                </a:moveTo>
                <a:lnTo>
                  <a:pt x="1" y="3288"/>
                </a:lnTo>
                <a:lnTo>
                  <a:pt x="3288" y="328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53;p37">
            <a:extLst>
              <a:ext uri="{FF2B5EF4-FFF2-40B4-BE49-F238E27FC236}">
                <a16:creationId xmlns:a16="http://schemas.microsoft.com/office/drawing/2014/main" id="{BBE901AC-D7D6-48CF-9E3A-9ACA2DF39E2A}"/>
              </a:ext>
            </a:extLst>
          </p:cNvPr>
          <p:cNvSpPr/>
          <p:nvPr/>
        </p:nvSpPr>
        <p:spPr>
          <a:xfrm>
            <a:off x="7345340" y="3394443"/>
            <a:ext cx="53874" cy="53857"/>
          </a:xfrm>
          <a:custGeom>
            <a:avLst/>
            <a:gdLst/>
            <a:ahLst/>
            <a:cxnLst/>
            <a:rect l="l" t="t" r="r" b="b"/>
            <a:pathLst>
              <a:path w="3289" h="3288" extrusionOk="0">
                <a:moveTo>
                  <a:pt x="1"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54;p37">
            <a:extLst>
              <a:ext uri="{FF2B5EF4-FFF2-40B4-BE49-F238E27FC236}">
                <a16:creationId xmlns:a16="http://schemas.microsoft.com/office/drawing/2014/main" id="{A43B6F7E-C593-4CAC-BA92-0EE9B130D9D9}"/>
              </a:ext>
            </a:extLst>
          </p:cNvPr>
          <p:cNvSpPr/>
          <p:nvPr/>
        </p:nvSpPr>
        <p:spPr>
          <a:xfrm>
            <a:off x="7438477" y="3394443"/>
            <a:ext cx="53874" cy="53857"/>
          </a:xfrm>
          <a:custGeom>
            <a:avLst/>
            <a:gdLst/>
            <a:ahLst/>
            <a:cxnLst/>
            <a:rect l="l" t="t" r="r" b="b"/>
            <a:pathLst>
              <a:path w="3289" h="3288" extrusionOk="0">
                <a:moveTo>
                  <a:pt x="0" y="0"/>
                </a:moveTo>
                <a:lnTo>
                  <a:pt x="0" y="3288"/>
                </a:lnTo>
                <a:lnTo>
                  <a:pt x="3288" y="328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355;p37">
            <a:extLst>
              <a:ext uri="{FF2B5EF4-FFF2-40B4-BE49-F238E27FC236}">
                <a16:creationId xmlns:a16="http://schemas.microsoft.com/office/drawing/2014/main" id="{D1126D90-70FE-46DF-B6AD-0846A1540F5E}"/>
              </a:ext>
            </a:extLst>
          </p:cNvPr>
          <p:cNvSpPr/>
          <p:nvPr/>
        </p:nvSpPr>
        <p:spPr>
          <a:xfrm>
            <a:off x="7438477" y="3394443"/>
            <a:ext cx="53874" cy="53857"/>
          </a:xfrm>
          <a:custGeom>
            <a:avLst/>
            <a:gdLst/>
            <a:ahLst/>
            <a:cxnLst/>
            <a:rect l="l" t="t" r="r" b="b"/>
            <a:pathLst>
              <a:path w="3289" h="3288" extrusionOk="0">
                <a:moveTo>
                  <a:pt x="0"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8;p18">
            <a:extLst>
              <a:ext uri="{FF2B5EF4-FFF2-40B4-BE49-F238E27FC236}">
                <a16:creationId xmlns:a16="http://schemas.microsoft.com/office/drawing/2014/main" id="{5ACF1F59-F9B4-4D98-BECE-5B373F9F54C6}"/>
              </a:ext>
            </a:extLst>
          </p:cNvPr>
          <p:cNvSpPr txBox="1"/>
          <p:nvPr/>
        </p:nvSpPr>
        <p:spPr>
          <a:xfrm>
            <a:off x="7078724" y="3645324"/>
            <a:ext cx="72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1971</a:t>
            </a:r>
            <a:endParaRPr dirty="0">
              <a:solidFill>
                <a:srgbClr val="434343"/>
              </a:solidFill>
              <a:latin typeface="Montserrat ExtraBold"/>
              <a:ea typeface="Montserrat ExtraBold"/>
              <a:cs typeface="Montserrat ExtraBold"/>
              <a:sym typeface="Montserrat ExtraBold"/>
            </a:endParaRPr>
          </a:p>
        </p:txBody>
      </p:sp>
      <p:sp>
        <p:nvSpPr>
          <p:cNvPr id="152" name="Google Shape;209;p18">
            <a:extLst>
              <a:ext uri="{FF2B5EF4-FFF2-40B4-BE49-F238E27FC236}">
                <a16:creationId xmlns:a16="http://schemas.microsoft.com/office/drawing/2014/main" id="{FEE67CD0-012D-4302-8C3C-B2F45E7AFB3B}"/>
              </a:ext>
            </a:extLst>
          </p:cNvPr>
          <p:cNvSpPr txBox="1"/>
          <p:nvPr/>
        </p:nvSpPr>
        <p:spPr>
          <a:xfrm>
            <a:off x="6448724" y="4002170"/>
            <a:ext cx="1980000" cy="54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buNone/>
              <a:defRPr sz="1100">
                <a:solidFill>
                  <a:srgbClr val="434343"/>
                </a:solidFill>
                <a:latin typeface="Montserrat ExtraBold" panose="020B0604020202020204" charset="0"/>
                <a:ea typeface="EB Garamond"/>
                <a:cs typeface="EB Garamond"/>
              </a:defRPr>
            </a:lvl1pPr>
          </a:lstStyle>
          <a:p>
            <a:r>
              <a:rPr lang="en" dirty="0">
                <a:sym typeface="EB Garamond"/>
              </a:rPr>
              <a:t>HDB resale market has set up to allow people to sell their HDB flats.</a:t>
            </a:r>
            <a:endParaRPr dirty="0">
              <a:sym typeface="EB Garamond"/>
            </a:endParaRPr>
          </a:p>
        </p:txBody>
      </p:sp>
      <p:sp>
        <p:nvSpPr>
          <p:cNvPr id="2" name="TextBox 1">
            <a:extLst>
              <a:ext uri="{FF2B5EF4-FFF2-40B4-BE49-F238E27FC236}">
                <a16:creationId xmlns:a16="http://schemas.microsoft.com/office/drawing/2014/main" id="{D7808C27-5DD6-4F9D-9175-4BBC9A7B6D36}"/>
              </a:ext>
            </a:extLst>
          </p:cNvPr>
          <p:cNvSpPr txBox="1"/>
          <p:nvPr/>
        </p:nvSpPr>
        <p:spPr>
          <a:xfrm>
            <a:off x="8327487" y="3131746"/>
            <a:ext cx="64800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NOW</a:t>
            </a:r>
            <a:endParaRPr lang="en-SG" b="1" dirty="0"/>
          </a:p>
        </p:txBody>
      </p:sp>
      <p:sp>
        <p:nvSpPr>
          <p:cNvPr id="154" name="TextBox 153">
            <a:extLst>
              <a:ext uri="{FF2B5EF4-FFF2-40B4-BE49-F238E27FC236}">
                <a16:creationId xmlns:a16="http://schemas.microsoft.com/office/drawing/2014/main" id="{7E6CE2C1-F514-4E7B-88EC-D2E4F5EA1CFD}"/>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316988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ctrTitle"/>
          </p:nvPr>
        </p:nvSpPr>
        <p:spPr>
          <a:xfrm>
            <a:off x="247981" y="55615"/>
            <a:ext cx="5400000" cy="1620000"/>
          </a:xfrm>
          <a:prstGeom prst="rect">
            <a:avLst/>
          </a:prstGeom>
        </p:spPr>
        <p:txBody>
          <a:bodyPr spcFirstLastPara="1" wrap="square" lIns="91425" tIns="91425" rIns="91425" bIns="91425" anchor="b" anchorCtr="0">
            <a:noAutofit/>
          </a:bodyPr>
          <a:lstStyle/>
          <a:p>
            <a:r>
              <a:rPr lang="en" b="1" dirty="0"/>
              <a:t>About Myself</a:t>
            </a:r>
            <a:br>
              <a:rPr lang="en" b="1" dirty="0"/>
            </a:br>
            <a:r>
              <a:rPr lang="en-US" sz="2000" b="1" dirty="0">
                <a:latin typeface="Montserrat ExtraBold" panose="020B0604020202020204" charset="0"/>
                <a:cs typeface="Calibri" panose="020F0502020204030204" pitchFamily="34" charset="0"/>
                <a:sym typeface="Arial"/>
              </a:rPr>
              <a:t>Freelance d</a:t>
            </a:r>
            <a:r>
              <a:rPr lang="en-US" sz="2000" dirty="0">
                <a:latin typeface="Montserrat ExtraBold" panose="020B0604020202020204" charset="0"/>
                <a:cs typeface="Calibri" panose="020F0502020204030204" pitchFamily="34" charset="0"/>
                <a:sym typeface="Arial"/>
              </a:rPr>
              <a:t>ata scientist who is enthusiastic about the growing resale HDB market in Singapore.</a:t>
            </a:r>
            <a:endParaRPr sz="2000" b="1" dirty="0">
              <a:solidFill>
                <a:srgbClr val="434343"/>
              </a:solidFill>
            </a:endParaRPr>
          </a:p>
        </p:txBody>
      </p:sp>
      <p:grpSp>
        <p:nvGrpSpPr>
          <p:cNvPr id="186" name="Google Shape;186;p17"/>
          <p:cNvGrpSpPr/>
          <p:nvPr/>
        </p:nvGrpSpPr>
        <p:grpSpPr>
          <a:xfrm>
            <a:off x="6045154" y="1051770"/>
            <a:ext cx="1980215" cy="1907859"/>
            <a:chOff x="1029600" y="238175"/>
            <a:chExt cx="5360625" cy="5164750"/>
          </a:xfrm>
        </p:grpSpPr>
        <p:sp>
          <p:nvSpPr>
            <p:cNvPr id="187" name="Google Shape;187;p17"/>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p:cNvSpPr txBox="1"/>
          <p:nvPr/>
        </p:nvSpPr>
        <p:spPr>
          <a:xfrm>
            <a:off x="5650548" y="3108737"/>
            <a:ext cx="2808000" cy="54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Dream</a:t>
            </a:r>
            <a:r>
              <a:rPr lang="en" sz="3000" dirty="0">
                <a:solidFill>
                  <a:srgbClr val="74C1B9"/>
                </a:solidFill>
                <a:latin typeface="Montserrat Black"/>
                <a:ea typeface="Montserrat Black"/>
                <a:cs typeface="Montserrat Black"/>
                <a:sym typeface="Montserrat Black"/>
              </a:rPr>
              <a:t>HOME</a:t>
            </a:r>
            <a:endParaRPr sz="3000" dirty="0">
              <a:solidFill>
                <a:srgbClr val="74C1B9"/>
              </a:solidFill>
              <a:latin typeface="Montserrat Black"/>
              <a:ea typeface="Montserrat Black"/>
              <a:cs typeface="Montserrat Black"/>
              <a:sym typeface="Montserrat Black"/>
            </a:endParaRPr>
          </a:p>
        </p:txBody>
      </p:sp>
      <p:sp>
        <p:nvSpPr>
          <p:cNvPr id="16" name="Google Shape;184;p17">
            <a:extLst>
              <a:ext uri="{FF2B5EF4-FFF2-40B4-BE49-F238E27FC236}">
                <a16:creationId xmlns:a16="http://schemas.microsoft.com/office/drawing/2014/main" id="{49EF6F0C-359A-467E-9677-AC9DF3553041}"/>
              </a:ext>
            </a:extLst>
          </p:cNvPr>
          <p:cNvSpPr txBox="1">
            <a:spLocks/>
          </p:cNvSpPr>
          <p:nvPr/>
        </p:nvSpPr>
        <p:spPr>
          <a:xfrm>
            <a:off x="248138" y="1761750"/>
            <a:ext cx="5400000" cy="162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r>
              <a:rPr lang="en-SG" b="1" dirty="0"/>
              <a:t>Problem Statement</a:t>
            </a:r>
          </a:p>
          <a:p>
            <a:r>
              <a:rPr lang="en-GB" sz="2000" dirty="0">
                <a:latin typeface="Montserrat ExtraBold" panose="020B0604020202020204" charset="0"/>
                <a:cs typeface="Calibri" panose="020F0502020204030204" pitchFamily="34" charset="0"/>
              </a:rPr>
              <a:t>How might I be able to build a price prediction tool to better predict the HDB resale price. </a:t>
            </a:r>
            <a:endParaRPr lang="en-SG" sz="2000" dirty="0">
              <a:latin typeface="Montserrat ExtraBold" panose="020B0604020202020204" charset="0"/>
              <a:cs typeface="Calibri" panose="020F0502020204030204" pitchFamily="34" charset="0"/>
            </a:endParaRPr>
          </a:p>
        </p:txBody>
      </p:sp>
      <p:sp>
        <p:nvSpPr>
          <p:cNvPr id="18" name="Google Shape;184;p17">
            <a:extLst>
              <a:ext uri="{FF2B5EF4-FFF2-40B4-BE49-F238E27FC236}">
                <a16:creationId xmlns:a16="http://schemas.microsoft.com/office/drawing/2014/main" id="{D26BE353-19D0-481A-8411-4B3C581293BB}"/>
              </a:ext>
            </a:extLst>
          </p:cNvPr>
          <p:cNvSpPr txBox="1">
            <a:spLocks/>
          </p:cNvSpPr>
          <p:nvPr/>
        </p:nvSpPr>
        <p:spPr>
          <a:xfrm>
            <a:off x="247981" y="3475615"/>
            <a:ext cx="5400000" cy="16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spcAft>
                <a:spcPts val="600"/>
              </a:spcAft>
            </a:pPr>
            <a:r>
              <a:rPr lang="en-SG" b="1" dirty="0"/>
              <a:t>Target Audience</a:t>
            </a:r>
          </a:p>
          <a:p>
            <a:pPr indent="-457200">
              <a:buSzPct val="100000"/>
              <a:buFont typeface="EB Garamond"/>
              <a:buAutoNum type="arabicPeriod"/>
            </a:pPr>
            <a:r>
              <a:rPr lang="en-US" sz="2000" dirty="0">
                <a:latin typeface="Montserrat ExtraBold" panose="020B0604020202020204" charset="0"/>
                <a:cs typeface="Calibri" panose="020F0502020204030204" pitchFamily="34" charset="0"/>
                <a:sym typeface="Arial"/>
              </a:rPr>
              <a:t>Resale HDB buyer</a:t>
            </a:r>
          </a:p>
          <a:p>
            <a:pPr indent="-457200">
              <a:buSzPct val="100000"/>
              <a:buFont typeface="EB Garamond"/>
              <a:buAutoNum type="arabicPeriod"/>
            </a:pPr>
            <a:r>
              <a:rPr lang="en-US" sz="2000" dirty="0">
                <a:latin typeface="Montserrat ExtraBold" panose="020B0604020202020204" charset="0"/>
                <a:cs typeface="Calibri" panose="020F0502020204030204" pitchFamily="34" charset="0"/>
                <a:sym typeface="Arial"/>
              </a:rPr>
              <a:t>HDB owner</a:t>
            </a:r>
          </a:p>
          <a:p>
            <a:pPr indent="-457200">
              <a:buSzPct val="100000"/>
              <a:buFont typeface="EB Garamond"/>
              <a:buAutoNum type="arabicPeriod"/>
            </a:pPr>
            <a:r>
              <a:rPr lang="en-US" sz="2000" dirty="0">
                <a:latin typeface="Montserrat ExtraBold" panose="020B0604020202020204" charset="0"/>
                <a:cs typeface="Calibri" panose="020F0502020204030204" pitchFamily="34" charset="0"/>
                <a:sym typeface="Arial"/>
              </a:rPr>
              <a:t>Real Estate agent/agencies</a:t>
            </a:r>
          </a:p>
        </p:txBody>
      </p:sp>
      <p:sp>
        <p:nvSpPr>
          <p:cNvPr id="22" name="TextBox 21">
            <a:extLst>
              <a:ext uri="{FF2B5EF4-FFF2-40B4-BE49-F238E27FC236}">
                <a16:creationId xmlns:a16="http://schemas.microsoft.com/office/drawing/2014/main" id="{A93ECA99-6DEC-4086-AD55-064A5CFE468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7" name="TextBox 16">
            <a:extLst>
              <a:ext uri="{FF2B5EF4-FFF2-40B4-BE49-F238E27FC236}">
                <a16:creationId xmlns:a16="http://schemas.microsoft.com/office/drawing/2014/main" id="{602DEE19-75C0-4A5A-9A92-C131CF4FE8C8}"/>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702000" y="86975"/>
            <a:ext cx="7740000" cy="648000"/>
          </a:xfrm>
          <a:prstGeom prst="rect">
            <a:avLst/>
          </a:prstGeom>
          <a:noFill/>
          <a:ln>
            <a:noFill/>
          </a:ln>
        </p:spPr>
        <p:txBody>
          <a:bodyPr spcFirstLastPara="1" wrap="square" lIns="91425" tIns="91425" rIns="91425" bIns="91425" anchor="b" anchorCtr="0">
            <a:noAutofit/>
          </a:bodyPr>
          <a:lstStyle/>
          <a:p>
            <a:pPr algn="l">
              <a:buSzPts val="2800"/>
            </a:pPr>
            <a:r>
              <a:rPr lang="en" sz="3200" b="1" dirty="0"/>
              <a:t>My Resale HDB Prediction Website</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280258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308140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42180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44847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7ADAD1FE-6345-4F58-A57A-73B127E78130}"/>
              </a:ext>
            </a:extLst>
          </p:cNvPr>
          <p:cNvPicPr>
            <a:picLocks noChangeAspect="1"/>
          </p:cNvPicPr>
          <p:nvPr/>
        </p:nvPicPr>
        <p:blipFill>
          <a:blip r:embed="rId3"/>
          <a:stretch>
            <a:fillRect/>
          </a:stretch>
        </p:blipFill>
        <p:spPr>
          <a:xfrm>
            <a:off x="61006" y="840650"/>
            <a:ext cx="3259340" cy="4140000"/>
          </a:xfrm>
          <a:prstGeom prst="rect">
            <a:avLst/>
          </a:prstGeom>
        </p:spPr>
      </p:pic>
      <p:pic>
        <p:nvPicPr>
          <p:cNvPr id="11" name="Picture 10">
            <a:extLst>
              <a:ext uri="{FF2B5EF4-FFF2-40B4-BE49-F238E27FC236}">
                <a16:creationId xmlns:a16="http://schemas.microsoft.com/office/drawing/2014/main" id="{CFD782A0-E02D-4644-A88E-AD4C2C45D298}"/>
              </a:ext>
            </a:extLst>
          </p:cNvPr>
          <p:cNvPicPr>
            <a:picLocks noChangeAspect="1"/>
          </p:cNvPicPr>
          <p:nvPr/>
        </p:nvPicPr>
        <p:blipFill>
          <a:blip r:embed="rId4"/>
          <a:stretch>
            <a:fillRect/>
          </a:stretch>
        </p:blipFill>
        <p:spPr>
          <a:xfrm>
            <a:off x="5820134" y="840650"/>
            <a:ext cx="3259339" cy="3871894"/>
          </a:xfrm>
          <a:prstGeom prst="rect">
            <a:avLst/>
          </a:prstGeom>
        </p:spPr>
      </p:pic>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30" name="TextBox 29">
            <a:extLst>
              <a:ext uri="{FF2B5EF4-FFF2-40B4-BE49-F238E27FC236}">
                <a16:creationId xmlns:a16="http://schemas.microsoft.com/office/drawing/2014/main" id="{D523581B-DCB3-4E4B-A904-39EC4E6AE340}"/>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220660" y="365761"/>
            <a:ext cx="3240000" cy="3022854"/>
          </a:xfrm>
          <a:prstGeom prst="rect">
            <a:avLst/>
          </a:prstGeom>
          <a:noFill/>
          <a:ln>
            <a:noFill/>
          </a:ln>
        </p:spPr>
        <p:txBody>
          <a:bodyPr spcFirstLastPara="1" wrap="square" lIns="91425" tIns="91425" rIns="91425" bIns="91425" anchor="b" anchorCtr="0">
            <a:noAutofit/>
          </a:bodyPr>
          <a:lstStyle/>
          <a:p>
            <a:pPr algn="l">
              <a:buSzPts val="2800"/>
            </a:pPr>
            <a:r>
              <a:rPr lang="en" sz="3200" b="1" dirty="0"/>
              <a:t>Data Wrangling, Exploratory Data Analysis,</a:t>
            </a:r>
            <a:br>
              <a:rPr lang="en" sz="3200" b="1" dirty="0"/>
            </a:br>
            <a:r>
              <a:rPr lang="en" sz="3200" b="1" dirty="0"/>
              <a:t>Feature Engineering</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31" name="Google Shape;95;p14">
            <a:extLst>
              <a:ext uri="{FF2B5EF4-FFF2-40B4-BE49-F238E27FC236}">
                <a16:creationId xmlns:a16="http://schemas.microsoft.com/office/drawing/2014/main" id="{5992A5D4-2CCB-43AE-A036-AD742940324F}"/>
              </a:ext>
            </a:extLst>
          </p:cNvPr>
          <p:cNvCxnSpPr>
            <a:cxnSpLocks/>
          </p:cNvCxnSpPr>
          <p:nvPr/>
        </p:nvCxnSpPr>
        <p:spPr>
          <a:xfrm>
            <a:off x="5333754" y="3449940"/>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5680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ctrTitle"/>
          </p:nvPr>
        </p:nvSpPr>
        <p:spPr>
          <a:xfrm>
            <a:off x="1872000" y="1003500"/>
            <a:ext cx="540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Overview of the Dataset</a:t>
            </a:r>
            <a:endParaRPr sz="3200" b="1" dirty="0">
              <a:solidFill>
                <a:srgbClr val="434343"/>
              </a:solidFill>
            </a:endParaRPr>
          </a:p>
        </p:txBody>
      </p:sp>
      <p:grpSp>
        <p:nvGrpSpPr>
          <p:cNvPr id="142" name="Google Shape;142;p15"/>
          <p:cNvGrpSpPr/>
          <p:nvPr/>
        </p:nvGrpSpPr>
        <p:grpSpPr>
          <a:xfrm>
            <a:off x="732897" y="3061489"/>
            <a:ext cx="927302" cy="2083860"/>
            <a:chOff x="2449930" y="2556776"/>
            <a:chExt cx="1339065" cy="3009185"/>
          </a:xfrm>
        </p:grpSpPr>
        <p:sp>
          <p:nvSpPr>
            <p:cNvPr id="143" name="Google Shape;143;p1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2" y="3431292"/>
            <a:ext cx="1282408" cy="1701863"/>
            <a:chOff x="1231043" y="3326737"/>
            <a:chExt cx="1851853" cy="2457564"/>
          </a:xfrm>
        </p:grpSpPr>
        <p:sp>
          <p:nvSpPr>
            <p:cNvPr id="146" name="Google Shape;146;p1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0;p15">
            <a:extLst>
              <a:ext uri="{FF2B5EF4-FFF2-40B4-BE49-F238E27FC236}">
                <a16:creationId xmlns:a16="http://schemas.microsoft.com/office/drawing/2014/main" id="{3C2D55A0-FCC0-46B0-842B-F84256D994F4}"/>
              </a:ext>
            </a:extLst>
          </p:cNvPr>
          <p:cNvSpPr txBox="1">
            <a:spLocks/>
          </p:cNvSpPr>
          <p:nvPr/>
        </p:nvSpPr>
        <p:spPr>
          <a:xfrm>
            <a:off x="1872000" y="1651500"/>
            <a:ext cx="6480000" cy="3177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Data sources from data.gov.sg website,</a:t>
            </a:r>
          </a:p>
          <a:p>
            <a:pPr>
              <a:buFont typeface="Arial" panose="020B0604020202020204" pitchFamily="34" charset="0"/>
              <a:buChar char="•"/>
            </a:pPr>
            <a:r>
              <a:rPr lang="en-US" dirty="0"/>
              <a:t>Consists of around 82,000 data points and 11 features,</a:t>
            </a:r>
          </a:p>
          <a:p>
            <a:pPr>
              <a:buFont typeface="Arial" panose="020B0604020202020204" pitchFamily="34" charset="0"/>
              <a:buChar char="•"/>
            </a:pPr>
            <a:r>
              <a:rPr lang="en-US" dirty="0"/>
              <a:t>Collected from January 2017 to October 2020,</a:t>
            </a:r>
          </a:p>
          <a:p>
            <a:pPr>
              <a:buFont typeface="Arial" panose="020B0604020202020204" pitchFamily="34" charset="0"/>
              <a:buChar char="•"/>
            </a:pPr>
            <a:r>
              <a:rPr lang="en-SG" dirty="0"/>
              <a:t>Features list:</a:t>
            </a:r>
          </a:p>
          <a:p>
            <a:pPr marL="900000" lvl="0" indent="-342900" algn="just">
              <a:lnSpc>
                <a:spcPct val="107000"/>
              </a:lnSpc>
              <a:buFont typeface="+mj-lt"/>
              <a:buAutoNum type="arabicPeriod"/>
            </a:pPr>
            <a:r>
              <a:rPr lang="en-SG" sz="1500" dirty="0"/>
              <a:t>Month		7. Floor area</a:t>
            </a:r>
          </a:p>
          <a:p>
            <a:pPr marL="900000" lvl="0" indent="-342900" algn="just">
              <a:lnSpc>
                <a:spcPct val="107000"/>
              </a:lnSpc>
              <a:buFont typeface="+mj-lt"/>
              <a:buAutoNum type="arabicPeriod"/>
            </a:pPr>
            <a:r>
              <a:rPr lang="en-SG" sz="1500" dirty="0"/>
              <a:t>Town		8. Flat model</a:t>
            </a:r>
          </a:p>
          <a:p>
            <a:pPr marL="900000" lvl="0" indent="-342900" algn="just">
              <a:lnSpc>
                <a:spcPct val="107000"/>
              </a:lnSpc>
              <a:buFont typeface="+mj-lt"/>
              <a:buAutoNum type="arabicPeriod"/>
            </a:pPr>
            <a:r>
              <a:rPr lang="en-SG" sz="1500" dirty="0"/>
              <a:t>Flat type		9. Lease commence date</a:t>
            </a:r>
          </a:p>
          <a:p>
            <a:pPr marL="900000" lvl="0" indent="-342900" algn="just">
              <a:lnSpc>
                <a:spcPct val="107000"/>
              </a:lnSpc>
              <a:buFont typeface="+mj-lt"/>
              <a:buAutoNum type="arabicPeriod"/>
            </a:pPr>
            <a:r>
              <a:rPr lang="en-SG" sz="1500" dirty="0"/>
              <a:t>Block		10. Remaining lease</a:t>
            </a:r>
          </a:p>
          <a:p>
            <a:pPr marL="900000" lvl="0" indent="-342900" algn="just">
              <a:lnSpc>
                <a:spcPct val="107000"/>
              </a:lnSpc>
              <a:buFont typeface="+mj-lt"/>
              <a:buAutoNum type="arabicPeriod"/>
            </a:pPr>
            <a:r>
              <a:rPr lang="en-SG" sz="1500" dirty="0"/>
              <a:t>Street name	11. Resale price (target variable)</a:t>
            </a:r>
          </a:p>
          <a:p>
            <a:pPr marL="900000" lvl="0" indent="-342900" algn="just">
              <a:lnSpc>
                <a:spcPct val="107000"/>
              </a:lnSpc>
              <a:buFont typeface="+mj-lt"/>
              <a:buAutoNum type="arabicPeriod"/>
            </a:pPr>
            <a:r>
              <a:rPr lang="en-SG" sz="1500" dirty="0"/>
              <a:t>Storey range</a:t>
            </a:r>
          </a:p>
          <a:p>
            <a:endParaRPr lang="en-US" dirty="0"/>
          </a:p>
          <a:p>
            <a:endParaRPr lang="en-US" dirty="0"/>
          </a:p>
        </p:txBody>
      </p:sp>
      <p:sp>
        <p:nvSpPr>
          <p:cNvPr id="11" name="TextBox 10">
            <a:extLst>
              <a:ext uri="{FF2B5EF4-FFF2-40B4-BE49-F238E27FC236}">
                <a16:creationId xmlns:a16="http://schemas.microsoft.com/office/drawing/2014/main" id="{82FA5446-336D-49AD-B58F-231A251EF97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2" name="TextBox 11">
            <a:extLst>
              <a:ext uri="{FF2B5EF4-FFF2-40B4-BE49-F238E27FC236}">
                <a16:creationId xmlns:a16="http://schemas.microsoft.com/office/drawing/2014/main" id="{0FBC790F-B338-4CE5-8A98-A37CCF12ED45}"/>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4266745309"/>
      </p:ext>
    </p:extLst>
  </p:cSld>
  <p:clrMapOvr>
    <a:masterClrMapping/>
  </p:clrMapOvr>
</p:sld>
</file>

<file path=ppt/theme/theme1.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10637</TotalTime>
  <Words>2605</Words>
  <Application>Microsoft Office PowerPoint</Application>
  <PresentationFormat>On-screen Show (16:9)</PresentationFormat>
  <Paragraphs>254</Paragraphs>
  <Slides>28</Slides>
  <Notes>27</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Montserrat ExtraBold</vt:lpstr>
      <vt:lpstr>Helvetica Neue</vt:lpstr>
      <vt:lpstr>Algerian</vt:lpstr>
      <vt:lpstr>Squada One</vt:lpstr>
      <vt:lpstr>Calibri</vt:lpstr>
      <vt:lpstr>Arial</vt:lpstr>
      <vt:lpstr>Montserrat Black</vt:lpstr>
      <vt:lpstr>Harlow Solid Italic</vt:lpstr>
      <vt:lpstr>Montserrat Light</vt:lpstr>
      <vt:lpstr>EB Garamond</vt:lpstr>
      <vt:lpstr>circular-book</vt:lpstr>
      <vt:lpstr>Fira Sans Extra Condensed Medium</vt:lpstr>
      <vt:lpstr>Real Estate Marketing Plan </vt:lpstr>
      <vt:lpstr>Singapore HDB Resale Price Prediction</vt:lpstr>
      <vt:lpstr>02</vt:lpstr>
      <vt:lpstr>Introduction</vt:lpstr>
      <vt:lpstr>Why This Topic Interests Me?</vt:lpstr>
      <vt:lpstr>History of the HDB</vt:lpstr>
      <vt:lpstr>About Myself Freelance data scientist who is enthusiastic about the growing resale HDB market in Singapore.</vt:lpstr>
      <vt:lpstr>My Resale HDB Prediction Website</vt:lpstr>
      <vt:lpstr>Data Wrangling, Exploratory Data Analysis, Feature Engineering</vt:lpstr>
      <vt:lpstr>Overview of the Dataset</vt:lpstr>
      <vt:lpstr>Anymore features to be considered?</vt:lpstr>
      <vt:lpstr>PowerPoint Presentation</vt:lpstr>
      <vt:lpstr>More Features to include?</vt:lpstr>
      <vt:lpstr>Completed Features List</vt:lpstr>
      <vt:lpstr>1. Numeric Feature: Floor Area</vt:lpstr>
      <vt:lpstr>PowerPoint Presentation</vt:lpstr>
      <vt:lpstr>PowerPoint Presentation</vt:lpstr>
      <vt:lpstr>Feature Selection</vt:lpstr>
      <vt:lpstr>Feature Selection</vt:lpstr>
      <vt:lpstr>Modelling</vt:lpstr>
      <vt:lpstr>Regression Model Results</vt:lpstr>
      <vt:lpstr>Conclusion</vt:lpstr>
      <vt:lpstr>Conclusion</vt:lpstr>
      <vt:lpstr>Benefits</vt:lpstr>
      <vt:lpstr>Future Work</vt:lpstr>
      <vt:lpstr>My Resale HDB Prediction Website</vt:lpstr>
      <vt:lpstr>Thank you</vt:lpstr>
      <vt:lpstr>Numerical Variables vs Resale Price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HDB Resale Price Prediction</dc:title>
  <dc:creator>Jack Fong</dc:creator>
  <cp:lastModifiedBy>Jack Fong</cp:lastModifiedBy>
  <cp:revision>200</cp:revision>
  <dcterms:modified xsi:type="dcterms:W3CDTF">2021-01-27T02:55:26Z</dcterms:modified>
</cp:coreProperties>
</file>